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2"/>
  </p:notesMasterIdLst>
  <p:sldIdLst>
    <p:sldId id="291" r:id="rId2"/>
    <p:sldId id="292" r:id="rId3"/>
    <p:sldId id="293" r:id="rId4"/>
    <p:sldId id="281" r:id="rId5"/>
    <p:sldId id="294" r:id="rId6"/>
    <p:sldId id="282" r:id="rId7"/>
    <p:sldId id="305" r:id="rId8"/>
    <p:sldId id="301" r:id="rId9"/>
    <p:sldId id="303" r:id="rId10"/>
    <p:sldId id="302" r:id="rId11"/>
    <p:sldId id="304" r:id="rId12"/>
    <p:sldId id="283" r:id="rId13"/>
    <p:sldId id="343" r:id="rId14"/>
    <p:sldId id="345" r:id="rId15"/>
    <p:sldId id="341" r:id="rId16"/>
    <p:sldId id="342" r:id="rId17"/>
    <p:sldId id="344" r:id="rId18"/>
    <p:sldId id="346" r:id="rId19"/>
    <p:sldId id="347" r:id="rId20"/>
    <p:sldId id="348" r:id="rId21"/>
    <p:sldId id="349" r:id="rId22"/>
    <p:sldId id="350" r:id="rId23"/>
    <p:sldId id="353" r:id="rId24"/>
    <p:sldId id="354" r:id="rId25"/>
    <p:sldId id="355" r:id="rId26"/>
    <p:sldId id="356" r:id="rId27"/>
    <p:sldId id="357" r:id="rId28"/>
    <p:sldId id="358" r:id="rId29"/>
    <p:sldId id="359" r:id="rId30"/>
    <p:sldId id="360" r:id="rId31"/>
    <p:sldId id="361" r:id="rId32"/>
    <p:sldId id="306" r:id="rId33"/>
    <p:sldId id="307" r:id="rId34"/>
    <p:sldId id="309" r:id="rId35"/>
    <p:sldId id="311" r:id="rId36"/>
    <p:sldId id="324" r:id="rId37"/>
    <p:sldId id="308" r:id="rId38"/>
    <p:sldId id="310" r:id="rId39"/>
    <p:sldId id="331" r:id="rId40"/>
    <p:sldId id="313" r:id="rId41"/>
    <p:sldId id="314" r:id="rId42"/>
    <p:sldId id="328" r:id="rId43"/>
    <p:sldId id="330" r:id="rId44"/>
    <p:sldId id="329" r:id="rId45"/>
    <p:sldId id="318" r:id="rId46"/>
    <p:sldId id="319" r:id="rId47"/>
    <p:sldId id="320" r:id="rId48"/>
    <p:sldId id="321" r:id="rId49"/>
    <p:sldId id="322" r:id="rId50"/>
    <p:sldId id="323" r:id="rId51"/>
    <p:sldId id="335" r:id="rId52"/>
    <p:sldId id="336" r:id="rId53"/>
    <p:sldId id="337" r:id="rId54"/>
    <p:sldId id="338" r:id="rId55"/>
    <p:sldId id="339" r:id="rId56"/>
    <p:sldId id="340" r:id="rId57"/>
    <p:sldId id="332" r:id="rId58"/>
    <p:sldId id="333" r:id="rId59"/>
    <p:sldId id="334" r:id="rId60"/>
    <p:sldId id="299" r:id="rId6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4A53"/>
    <a:srgbClr val="535A65"/>
    <a:srgbClr val="ABACAF"/>
    <a:srgbClr val="E1E1E1"/>
    <a:srgbClr val="A5A9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73" autoAdjust="0"/>
    <p:restoredTop sz="94660"/>
  </p:normalViewPr>
  <p:slideViewPr>
    <p:cSldViewPr snapToGrid="0" showGuides="1">
      <p:cViewPr varScale="1">
        <p:scale>
          <a:sx n="91" d="100"/>
          <a:sy n="91" d="100"/>
        </p:scale>
        <p:origin x="69" y="183"/>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harts/_rels/chart1.xml.rels><?xml version="1.0" encoding="UTF-8" standalone="yes"?>
<Relationships xmlns="http://schemas.openxmlformats.org/package/2006/relationships"><Relationship Id="rId3" Type="http://schemas.openxmlformats.org/officeDocument/2006/relationships/oleObject" Target="file:///D:\PRD2018-G03-SoftwareEngineeringProject\&#38656;&#27714;&#24037;&#31243;&#39033;&#30446;\&#38454;&#27573;&#24615;&#24037;&#20316;&#20219;&#21153;&#35780;&#23457;&#3492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PRD2018-G03-SoftwareEngineeringProject\&#38656;&#27714;&#24037;&#31243;&#39033;&#30446;\&#38454;&#27573;&#24615;&#24037;&#20316;&#20219;&#21153;&#35780;&#23457;&#34920;.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PRD2018-G03-SoftwareEngineeringProject\&#38656;&#27714;&#24037;&#31243;&#39033;&#30446;\&#38454;&#27573;&#24615;&#24037;&#20316;&#20219;&#21153;&#35780;&#23457;&#34920;.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PRD2018-G03-SoftwareEngineeringProject\&#38656;&#27714;&#24037;&#31243;&#39033;&#30446;\&#38454;&#27573;&#24615;&#24037;&#20316;&#20219;&#21153;&#35780;&#23457;&#34920;.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PRD2018-G03-SoftwareEngineeringProject\&#38656;&#27714;&#24037;&#31243;&#39033;&#30446;\&#38454;&#27573;&#24615;&#24037;&#20316;&#20219;&#21153;&#35780;&#23457;&#34920;.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Sheet1!$Q$9</c:f>
              <c:strCache>
                <c:ptCount val="1"/>
                <c:pt idx="0">
                  <c:v>平均值</c:v>
                </c:pt>
              </c:strCache>
            </c:strRef>
          </c:tx>
          <c:spPr>
            <a:ln w="28575" cap="rnd">
              <a:solidFill>
                <a:schemeClr val="accent1"/>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Sheet1!$Q$10:$Q$14</c:f>
              <c:numCache>
                <c:formatCode>General</c:formatCode>
                <c:ptCount val="5"/>
                <c:pt idx="0">
                  <c:v>8.15</c:v>
                </c:pt>
                <c:pt idx="1">
                  <c:v>8.5500000000000007</c:v>
                </c:pt>
                <c:pt idx="2">
                  <c:v>8.5</c:v>
                </c:pt>
                <c:pt idx="3">
                  <c:v>8.1</c:v>
                </c:pt>
                <c:pt idx="4">
                  <c:v>8.6</c:v>
                </c:pt>
              </c:numCache>
            </c:numRef>
          </c:val>
          <c:extLst>
            <c:ext xmlns:c16="http://schemas.microsoft.com/office/drawing/2014/chart" uri="{C3380CC4-5D6E-409C-BE32-E72D297353CC}">
              <c16:uniqueId val="{00000000-F5F5-46EB-A8B3-50D161A775C3}"/>
            </c:ext>
          </c:extLst>
        </c:ser>
        <c:ser>
          <c:idx val="1"/>
          <c:order val="1"/>
          <c:tx>
            <c:strRef>
              <c:f>Sheet1!$T$9</c:f>
              <c:strCache>
                <c:ptCount val="1"/>
                <c:pt idx="0">
                  <c:v>沈启航</c:v>
                </c:pt>
              </c:strCache>
            </c:strRef>
          </c:tx>
          <c:spPr>
            <a:ln w="28575" cap="rnd">
              <a:solidFill>
                <a:schemeClr val="accent2"/>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Sheet1!$T$10:$T$14</c:f>
              <c:numCache>
                <c:formatCode>General</c:formatCode>
                <c:ptCount val="5"/>
                <c:pt idx="0">
                  <c:v>9</c:v>
                </c:pt>
                <c:pt idx="1">
                  <c:v>9</c:v>
                </c:pt>
                <c:pt idx="2">
                  <c:v>9.25</c:v>
                </c:pt>
                <c:pt idx="3">
                  <c:v>8.25</c:v>
                </c:pt>
                <c:pt idx="4">
                  <c:v>9</c:v>
                </c:pt>
              </c:numCache>
            </c:numRef>
          </c:val>
          <c:extLst>
            <c:ext xmlns:c16="http://schemas.microsoft.com/office/drawing/2014/chart" uri="{C3380CC4-5D6E-409C-BE32-E72D297353CC}">
              <c16:uniqueId val="{00000001-F5F5-46EB-A8B3-50D161A775C3}"/>
            </c:ext>
          </c:extLst>
        </c:ser>
        <c:dLbls>
          <c:showLegendKey val="0"/>
          <c:showVal val="0"/>
          <c:showCatName val="0"/>
          <c:showSerName val="0"/>
          <c:showPercent val="0"/>
          <c:showBubbleSize val="0"/>
        </c:dLbls>
        <c:axId val="470166008"/>
        <c:axId val="470168960"/>
      </c:radarChart>
      <c:catAx>
        <c:axId val="470166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70168960"/>
        <c:crosses val="autoZero"/>
        <c:auto val="1"/>
        <c:lblAlgn val="ctr"/>
        <c:lblOffset val="100"/>
        <c:noMultiLvlLbl val="0"/>
      </c:catAx>
      <c:valAx>
        <c:axId val="4701689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7016600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Sheet1!$Q$9</c:f>
              <c:strCache>
                <c:ptCount val="1"/>
                <c:pt idx="0">
                  <c:v>平均值</c:v>
                </c:pt>
              </c:strCache>
            </c:strRef>
          </c:tx>
          <c:spPr>
            <a:ln w="28575" cap="rnd">
              <a:solidFill>
                <a:schemeClr val="accent1"/>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Sheet1!$Q$10:$Q$14</c:f>
              <c:numCache>
                <c:formatCode>General</c:formatCode>
                <c:ptCount val="5"/>
                <c:pt idx="0">
                  <c:v>8.15</c:v>
                </c:pt>
                <c:pt idx="1">
                  <c:v>8.5500000000000007</c:v>
                </c:pt>
                <c:pt idx="2">
                  <c:v>8.5</c:v>
                </c:pt>
                <c:pt idx="3">
                  <c:v>8.1</c:v>
                </c:pt>
                <c:pt idx="4">
                  <c:v>8.6</c:v>
                </c:pt>
              </c:numCache>
            </c:numRef>
          </c:val>
          <c:extLst>
            <c:ext xmlns:c16="http://schemas.microsoft.com/office/drawing/2014/chart" uri="{C3380CC4-5D6E-409C-BE32-E72D297353CC}">
              <c16:uniqueId val="{00000000-08AA-4A67-80F4-4684D50510E3}"/>
            </c:ext>
          </c:extLst>
        </c:ser>
        <c:ser>
          <c:idx val="1"/>
          <c:order val="1"/>
          <c:tx>
            <c:strRef>
              <c:f>Sheet1!$U$9</c:f>
              <c:strCache>
                <c:ptCount val="1"/>
                <c:pt idx="0">
                  <c:v>叶柏成</c:v>
                </c:pt>
              </c:strCache>
            </c:strRef>
          </c:tx>
          <c:spPr>
            <a:ln w="28575" cap="rnd">
              <a:solidFill>
                <a:schemeClr val="accent2"/>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Sheet1!$U$10:$U$14</c:f>
              <c:numCache>
                <c:formatCode>General</c:formatCode>
                <c:ptCount val="5"/>
                <c:pt idx="0">
                  <c:v>8</c:v>
                </c:pt>
                <c:pt idx="1">
                  <c:v>8.25</c:v>
                </c:pt>
                <c:pt idx="2">
                  <c:v>8.75</c:v>
                </c:pt>
                <c:pt idx="3">
                  <c:v>8.25</c:v>
                </c:pt>
                <c:pt idx="4">
                  <c:v>7.75</c:v>
                </c:pt>
              </c:numCache>
            </c:numRef>
          </c:val>
          <c:extLst>
            <c:ext xmlns:c16="http://schemas.microsoft.com/office/drawing/2014/chart" uri="{C3380CC4-5D6E-409C-BE32-E72D297353CC}">
              <c16:uniqueId val="{00000001-08AA-4A67-80F4-4684D50510E3}"/>
            </c:ext>
          </c:extLst>
        </c:ser>
        <c:dLbls>
          <c:showLegendKey val="0"/>
          <c:showVal val="0"/>
          <c:showCatName val="0"/>
          <c:showSerName val="0"/>
          <c:showPercent val="0"/>
          <c:showBubbleSize val="0"/>
        </c:dLbls>
        <c:axId val="471769248"/>
        <c:axId val="471769576"/>
      </c:radarChart>
      <c:catAx>
        <c:axId val="4717692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71769576"/>
        <c:crosses val="autoZero"/>
        <c:auto val="1"/>
        <c:lblAlgn val="ctr"/>
        <c:lblOffset val="100"/>
        <c:noMultiLvlLbl val="0"/>
      </c:catAx>
      <c:valAx>
        <c:axId val="4717695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7176924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Sheet1!$Q$9</c:f>
              <c:strCache>
                <c:ptCount val="1"/>
                <c:pt idx="0">
                  <c:v>平均值</c:v>
                </c:pt>
              </c:strCache>
            </c:strRef>
          </c:tx>
          <c:spPr>
            <a:ln w="28575" cap="rnd">
              <a:solidFill>
                <a:schemeClr val="accent1"/>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Sheet1!$Q$10:$Q$14</c:f>
              <c:numCache>
                <c:formatCode>General</c:formatCode>
                <c:ptCount val="5"/>
                <c:pt idx="0">
                  <c:v>8.15</c:v>
                </c:pt>
                <c:pt idx="1">
                  <c:v>8.5500000000000007</c:v>
                </c:pt>
                <c:pt idx="2">
                  <c:v>8.5</c:v>
                </c:pt>
                <c:pt idx="3">
                  <c:v>8.1</c:v>
                </c:pt>
                <c:pt idx="4">
                  <c:v>8.6</c:v>
                </c:pt>
              </c:numCache>
            </c:numRef>
          </c:val>
          <c:extLst>
            <c:ext xmlns:c16="http://schemas.microsoft.com/office/drawing/2014/chart" uri="{C3380CC4-5D6E-409C-BE32-E72D297353CC}">
              <c16:uniqueId val="{00000000-A2FC-42C1-ACA2-980AD854F5B4}"/>
            </c:ext>
          </c:extLst>
        </c:ser>
        <c:ser>
          <c:idx val="1"/>
          <c:order val="1"/>
          <c:tx>
            <c:strRef>
              <c:f>Sheet1!$S$9</c:f>
              <c:strCache>
                <c:ptCount val="1"/>
                <c:pt idx="0">
                  <c:v>徐哲远</c:v>
                </c:pt>
              </c:strCache>
            </c:strRef>
          </c:tx>
          <c:spPr>
            <a:ln w="28575" cap="rnd">
              <a:solidFill>
                <a:schemeClr val="accent2"/>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Sheet1!$S$10:$S$14</c:f>
              <c:numCache>
                <c:formatCode>General</c:formatCode>
                <c:ptCount val="5"/>
                <c:pt idx="0">
                  <c:v>8</c:v>
                </c:pt>
                <c:pt idx="1">
                  <c:v>8.25</c:v>
                </c:pt>
                <c:pt idx="2">
                  <c:v>8.5</c:v>
                </c:pt>
                <c:pt idx="3">
                  <c:v>7.75</c:v>
                </c:pt>
                <c:pt idx="4">
                  <c:v>9.5</c:v>
                </c:pt>
              </c:numCache>
            </c:numRef>
          </c:val>
          <c:extLst>
            <c:ext xmlns:c16="http://schemas.microsoft.com/office/drawing/2014/chart" uri="{C3380CC4-5D6E-409C-BE32-E72D297353CC}">
              <c16:uniqueId val="{00000001-A2FC-42C1-ACA2-980AD854F5B4}"/>
            </c:ext>
          </c:extLst>
        </c:ser>
        <c:dLbls>
          <c:showLegendKey val="0"/>
          <c:showVal val="0"/>
          <c:showCatName val="0"/>
          <c:showSerName val="0"/>
          <c:showPercent val="0"/>
          <c:showBubbleSize val="0"/>
        </c:dLbls>
        <c:axId val="362158592"/>
        <c:axId val="362158920"/>
      </c:radarChart>
      <c:catAx>
        <c:axId val="362158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2158920"/>
        <c:crosses val="autoZero"/>
        <c:auto val="1"/>
        <c:lblAlgn val="ctr"/>
        <c:lblOffset val="100"/>
        <c:noMultiLvlLbl val="0"/>
      </c:catAx>
      <c:valAx>
        <c:axId val="3621589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215859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Sheet1!$Q$9</c:f>
              <c:strCache>
                <c:ptCount val="1"/>
                <c:pt idx="0">
                  <c:v>平均值</c:v>
                </c:pt>
              </c:strCache>
            </c:strRef>
          </c:tx>
          <c:spPr>
            <a:ln w="28575" cap="rnd">
              <a:solidFill>
                <a:schemeClr val="accent1"/>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Sheet1!$Q$10:$Q$14</c:f>
              <c:numCache>
                <c:formatCode>General</c:formatCode>
                <c:ptCount val="5"/>
                <c:pt idx="0">
                  <c:v>8.15</c:v>
                </c:pt>
                <c:pt idx="1">
                  <c:v>8.5500000000000007</c:v>
                </c:pt>
                <c:pt idx="2">
                  <c:v>8.5</c:v>
                </c:pt>
                <c:pt idx="3">
                  <c:v>8.1</c:v>
                </c:pt>
                <c:pt idx="4">
                  <c:v>8.6</c:v>
                </c:pt>
              </c:numCache>
            </c:numRef>
          </c:val>
          <c:extLst>
            <c:ext xmlns:c16="http://schemas.microsoft.com/office/drawing/2014/chart" uri="{C3380CC4-5D6E-409C-BE32-E72D297353CC}">
              <c16:uniqueId val="{00000000-89EE-4C59-A251-B5E784F85661}"/>
            </c:ext>
          </c:extLst>
        </c:ser>
        <c:ser>
          <c:idx val="1"/>
          <c:order val="1"/>
          <c:tx>
            <c:strRef>
              <c:f>Sheet1!$V$9</c:f>
              <c:strCache>
                <c:ptCount val="1"/>
                <c:pt idx="0">
                  <c:v>杨以恒</c:v>
                </c:pt>
              </c:strCache>
            </c:strRef>
          </c:tx>
          <c:spPr>
            <a:ln w="28575" cap="rnd">
              <a:solidFill>
                <a:schemeClr val="accent2"/>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Sheet1!$V$10:$V$14</c:f>
              <c:numCache>
                <c:formatCode>General</c:formatCode>
                <c:ptCount val="5"/>
                <c:pt idx="0">
                  <c:v>8.5</c:v>
                </c:pt>
                <c:pt idx="1">
                  <c:v>8.25</c:v>
                </c:pt>
                <c:pt idx="2">
                  <c:v>8.5</c:v>
                </c:pt>
                <c:pt idx="3">
                  <c:v>8</c:v>
                </c:pt>
                <c:pt idx="4">
                  <c:v>8.25</c:v>
                </c:pt>
              </c:numCache>
            </c:numRef>
          </c:val>
          <c:extLst>
            <c:ext xmlns:c16="http://schemas.microsoft.com/office/drawing/2014/chart" uri="{C3380CC4-5D6E-409C-BE32-E72D297353CC}">
              <c16:uniqueId val="{00000001-89EE-4C59-A251-B5E784F85661}"/>
            </c:ext>
          </c:extLst>
        </c:ser>
        <c:dLbls>
          <c:showLegendKey val="0"/>
          <c:showVal val="0"/>
          <c:showCatName val="0"/>
          <c:showSerName val="0"/>
          <c:showPercent val="0"/>
          <c:showBubbleSize val="0"/>
        </c:dLbls>
        <c:axId val="475802152"/>
        <c:axId val="475805760"/>
      </c:radarChart>
      <c:catAx>
        <c:axId val="4758021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75805760"/>
        <c:crosses val="autoZero"/>
        <c:auto val="1"/>
        <c:lblAlgn val="ctr"/>
        <c:lblOffset val="100"/>
        <c:noMultiLvlLbl val="0"/>
      </c:catAx>
      <c:valAx>
        <c:axId val="4758057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7580215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Sheet1!$Q$9</c:f>
              <c:strCache>
                <c:ptCount val="1"/>
                <c:pt idx="0">
                  <c:v>平均值</c:v>
                </c:pt>
              </c:strCache>
            </c:strRef>
          </c:tx>
          <c:spPr>
            <a:ln w="28575" cap="rnd">
              <a:solidFill>
                <a:schemeClr val="accent1"/>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Sheet1!$Q$10:$Q$14</c:f>
              <c:numCache>
                <c:formatCode>General</c:formatCode>
                <c:ptCount val="5"/>
                <c:pt idx="0">
                  <c:v>8.15</c:v>
                </c:pt>
                <c:pt idx="1">
                  <c:v>8.5500000000000007</c:v>
                </c:pt>
                <c:pt idx="2">
                  <c:v>8.5</c:v>
                </c:pt>
                <c:pt idx="3">
                  <c:v>8.1</c:v>
                </c:pt>
                <c:pt idx="4">
                  <c:v>8.6</c:v>
                </c:pt>
              </c:numCache>
            </c:numRef>
          </c:val>
          <c:extLst>
            <c:ext xmlns:c16="http://schemas.microsoft.com/office/drawing/2014/chart" uri="{C3380CC4-5D6E-409C-BE32-E72D297353CC}">
              <c16:uniqueId val="{00000000-5970-4F6D-A449-DDD61208E586}"/>
            </c:ext>
          </c:extLst>
        </c:ser>
        <c:ser>
          <c:idx val="1"/>
          <c:order val="1"/>
          <c:tx>
            <c:strRef>
              <c:f>Sheet1!$R$9</c:f>
              <c:strCache>
                <c:ptCount val="1"/>
                <c:pt idx="0">
                  <c:v>骆佳俊</c:v>
                </c:pt>
              </c:strCache>
            </c:strRef>
          </c:tx>
          <c:spPr>
            <a:ln w="28575" cap="rnd">
              <a:solidFill>
                <a:schemeClr val="accent2"/>
              </a:solidFill>
              <a:round/>
            </a:ln>
            <a:effectLst/>
          </c:spPr>
          <c:marker>
            <c:symbol val="none"/>
          </c:marker>
          <c:cat>
            <c:strRef>
              <c:f>Sheet1!$P$10:$P$14</c:f>
              <c:strCache>
                <c:ptCount val="5"/>
                <c:pt idx="0">
                  <c:v>工作质量</c:v>
                </c:pt>
                <c:pt idx="1">
                  <c:v>工作量</c:v>
                </c:pt>
                <c:pt idx="2">
                  <c:v>参与程度</c:v>
                </c:pt>
                <c:pt idx="3">
                  <c:v>工作规范</c:v>
                </c:pt>
                <c:pt idx="4">
                  <c:v>工作态度</c:v>
                </c:pt>
              </c:strCache>
            </c:strRef>
          </c:cat>
          <c:val>
            <c:numRef>
              <c:f>Sheet1!$R$10:$R$14</c:f>
              <c:numCache>
                <c:formatCode>General</c:formatCode>
                <c:ptCount val="5"/>
                <c:pt idx="0">
                  <c:v>7.25</c:v>
                </c:pt>
                <c:pt idx="1">
                  <c:v>9</c:v>
                </c:pt>
                <c:pt idx="2">
                  <c:v>7.5</c:v>
                </c:pt>
                <c:pt idx="3">
                  <c:v>8.25</c:v>
                </c:pt>
                <c:pt idx="4">
                  <c:v>8.5</c:v>
                </c:pt>
              </c:numCache>
            </c:numRef>
          </c:val>
          <c:extLst>
            <c:ext xmlns:c16="http://schemas.microsoft.com/office/drawing/2014/chart" uri="{C3380CC4-5D6E-409C-BE32-E72D297353CC}">
              <c16:uniqueId val="{00000001-5970-4F6D-A449-DDD61208E586}"/>
            </c:ext>
          </c:extLst>
        </c:ser>
        <c:dLbls>
          <c:showLegendKey val="0"/>
          <c:showVal val="0"/>
          <c:showCatName val="0"/>
          <c:showSerName val="0"/>
          <c:showPercent val="0"/>
          <c:showBubbleSize val="0"/>
        </c:dLbls>
        <c:axId val="471769904"/>
        <c:axId val="471771216"/>
      </c:radarChart>
      <c:catAx>
        <c:axId val="4717699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71771216"/>
        <c:crosses val="autoZero"/>
        <c:auto val="1"/>
        <c:lblAlgn val="ctr"/>
        <c:lblOffset val="100"/>
        <c:noMultiLvlLbl val="0"/>
      </c:catAx>
      <c:valAx>
        <c:axId val="4717712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7176990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3AE4D5-D2C3-4B7B-BFA6-0D0959898FED}" type="datetimeFigureOut">
              <a:rPr lang="zh-CN" altLang="en-US" smtClean="0"/>
              <a:t>2018/12/7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C4CC21-2CB8-493E-BD44-26D7A2264298}" type="slidenum">
              <a:rPr lang="zh-CN" altLang="en-US" smtClean="0"/>
              <a:t>‹#›</a:t>
            </a:fld>
            <a:endParaRPr lang="zh-CN" altLang="en-US"/>
          </a:p>
        </p:txBody>
      </p:sp>
    </p:spTree>
    <p:extLst>
      <p:ext uri="{BB962C8B-B14F-4D97-AF65-F5344CB8AC3E}">
        <p14:creationId xmlns:p14="http://schemas.microsoft.com/office/powerpoint/2010/main" val="2504921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这里加入了</a:t>
            </a:r>
            <a:r>
              <a:rPr lang="en-US" altLang="zh-CN" dirty="0"/>
              <a:t>PMBOK</a:t>
            </a:r>
            <a:endParaRPr lang="zh-CN" altLang="en-US" dirty="0"/>
          </a:p>
        </p:txBody>
      </p:sp>
      <p:sp>
        <p:nvSpPr>
          <p:cNvPr id="4" name="灯片编号占位符 3"/>
          <p:cNvSpPr>
            <a:spLocks noGrp="1"/>
          </p:cNvSpPr>
          <p:nvPr>
            <p:ph type="sldNum" sz="quarter" idx="5"/>
          </p:nvPr>
        </p:nvSpPr>
        <p:spPr/>
        <p:txBody>
          <a:bodyPr/>
          <a:lstStyle/>
          <a:p>
            <a:fld id="{0DC4CC21-2CB8-493E-BD44-26D7A2264298}" type="slidenum">
              <a:rPr lang="zh-CN" altLang="en-US" smtClean="0"/>
              <a:t>6</a:t>
            </a:fld>
            <a:endParaRPr lang="zh-CN" altLang="en-US"/>
          </a:p>
        </p:txBody>
      </p:sp>
    </p:spTree>
    <p:extLst>
      <p:ext uri="{BB962C8B-B14F-4D97-AF65-F5344CB8AC3E}">
        <p14:creationId xmlns:p14="http://schemas.microsoft.com/office/powerpoint/2010/main" val="849923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90E0B5D-8643-46D7-A6A0-050AFAE31061}" type="datetimeFigureOut">
              <a:rPr lang="zh-CN" altLang="en-US" smtClean="0"/>
              <a:t>2018/12/7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0E0B5D-8643-46D7-A6A0-050AFAE31061}" type="datetimeFigureOut">
              <a:rPr lang="zh-CN" altLang="en-US" smtClean="0"/>
              <a:t>2018/12/7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2B378F-9D76-4EBA-95A7-D6A21C17A81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em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文本框 7"/>
          <p:cNvSpPr txBox="1"/>
          <p:nvPr/>
        </p:nvSpPr>
        <p:spPr>
          <a:xfrm>
            <a:off x="4308252" y="2363275"/>
            <a:ext cx="8365074" cy="923330"/>
          </a:xfrm>
          <a:prstGeom prst="rect">
            <a:avLst/>
          </a:prstGeom>
          <a:noFill/>
        </p:spPr>
        <p:txBody>
          <a:bodyPr wrap="square" rtlCol="0">
            <a:spAutoFit/>
          </a:bodyPr>
          <a:lstStyle>
            <a:defPPr>
              <a:defRPr lang="zh-CN"/>
            </a:defPPr>
            <a:lvl1pPr algn="ctr">
              <a:defRPr sz="6000" b="1">
                <a:blipFill dpi="0" rotWithShape="1">
                  <a:blip r:embed="rId3"/>
                  <a:srcRect/>
                  <a:stretch>
                    <a:fillRect/>
                  </a:stretch>
                </a:blipFill>
              </a:defRPr>
            </a:lvl1pPr>
          </a:lstStyle>
          <a:p>
            <a:pPr algn="l">
              <a:defRPr/>
            </a:pPr>
            <a:r>
              <a:rPr lang="zh-CN" altLang="en-US" sz="5400" dirty="0">
                <a:solidFill>
                  <a:srgbClr val="F2F2F2"/>
                </a:solidFill>
                <a:latin typeface="微软雅黑" panose="020B0503020204020204" pitchFamily="34" charset="-122"/>
                <a:ea typeface="微软雅黑" panose="020B0503020204020204" pitchFamily="34" charset="-122"/>
              </a:rPr>
              <a:t>需求工程项目计划</a:t>
            </a:r>
          </a:p>
        </p:txBody>
      </p:sp>
      <p:sp>
        <p:nvSpPr>
          <p:cNvPr id="76" name="文本框 5"/>
          <p:cNvSpPr txBox="1"/>
          <p:nvPr/>
        </p:nvSpPr>
        <p:spPr>
          <a:xfrm>
            <a:off x="4371752" y="3428400"/>
            <a:ext cx="9192660" cy="461665"/>
          </a:xfrm>
          <a:prstGeom prst="rect">
            <a:avLst/>
          </a:prstGeom>
          <a:noFill/>
          <a:ln w="3175">
            <a:noFill/>
            <a:prstDash val="solid"/>
          </a:ln>
        </p:spPr>
        <p:txBody>
          <a:bodyPr wrap="square" rtlCol="0">
            <a:spAutoFit/>
          </a:bodyPr>
          <a:lstStyle>
            <a:defPPr>
              <a:defRPr lang="zh-CN"/>
            </a:defPPr>
            <a:lvl1pPr algn="ctr">
              <a:defRPr sz="6000" b="1">
                <a:blipFill dpi="0" rotWithShape="1">
                  <a:blip r:embed="rId3"/>
                  <a:srcRect/>
                  <a:stretch>
                    <a:fillRect/>
                  </a:stretch>
                </a:blipFill>
              </a:defRPr>
            </a:lvl1pPr>
          </a:lstStyle>
          <a:p>
            <a:pPr algn="l"/>
            <a:r>
              <a:rPr lang="en-US" altLang="zh-CN" sz="2400" b="0" dirty="0">
                <a:solidFill>
                  <a:schemeClr val="bg1"/>
                </a:solidFill>
                <a:latin typeface="微软雅黑" panose="020B0503020204020204" pitchFamily="34" charset="-122"/>
                <a:ea typeface="微软雅黑" panose="020B0503020204020204" pitchFamily="34" charset="-122"/>
              </a:rPr>
              <a:t>Requirement Engineering Project Plan</a:t>
            </a:r>
            <a:endParaRPr lang="zh-CN" altLang="en-US" sz="2400" b="0" dirty="0">
              <a:solidFill>
                <a:schemeClr val="bg1"/>
              </a:solidFill>
              <a:latin typeface="微软雅黑" panose="020B0503020204020204" pitchFamily="34" charset="-122"/>
              <a:ea typeface="微软雅黑" panose="020B0503020204020204" pitchFamily="34" charset="-122"/>
            </a:endParaRPr>
          </a:p>
        </p:txBody>
      </p:sp>
      <p:grpSp>
        <p:nvGrpSpPr>
          <p:cNvPr id="77" name="组合 76"/>
          <p:cNvGrpSpPr/>
          <p:nvPr/>
        </p:nvGrpSpPr>
        <p:grpSpPr>
          <a:xfrm>
            <a:off x="4447951" y="4006418"/>
            <a:ext cx="4957305" cy="707886"/>
            <a:chOff x="3109520" y="6517260"/>
            <a:chExt cx="4957305" cy="707886"/>
          </a:xfrm>
          <a:noFill/>
        </p:grpSpPr>
        <p:sp>
          <p:nvSpPr>
            <p:cNvPr id="78" name="文本框 6"/>
            <p:cNvSpPr txBox="1"/>
            <p:nvPr/>
          </p:nvSpPr>
          <p:spPr>
            <a:xfrm>
              <a:off x="3109520" y="6517260"/>
              <a:ext cx="1778677" cy="400110"/>
            </a:xfrm>
            <a:prstGeom prst="rect">
              <a:avLst/>
            </a:prstGeom>
            <a:blipFill dpi="0" rotWithShape="1">
              <a:blip r:embed="rId4" cstate="print">
                <a:alphaModFix amt="98000"/>
                <a:extLst>
                  <a:ext uri="{BEBA8EAE-BF5A-486C-A8C5-ECC9F3942E4B}">
                    <a14:imgProps xmlns:a14="http://schemas.microsoft.com/office/drawing/2010/main">
                      <a14:imgLayer r:embed="rId5">
                        <a14:imgEffect>
                          <a14:brightnessContrast bright="40000" contrast="40000"/>
                        </a14:imgEffect>
                      </a14:imgLayer>
                    </a14:imgProps>
                  </a:ext>
                </a:extLst>
              </a:blip>
              <a:srcRect/>
              <a:stretch>
                <a:fillRect/>
              </a:stretch>
            </a:bli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rgbClr val="303842"/>
                  </a:solidFill>
                  <a:latin typeface="微软雅黑" panose="020B0503020204020204" pitchFamily="34" charset="-122"/>
                  <a:ea typeface="微软雅黑" panose="020B0503020204020204" pitchFamily="34" charset="-122"/>
                </a:rPr>
                <a:t>组长：沈启航</a:t>
              </a:r>
            </a:p>
          </p:txBody>
        </p:sp>
        <p:sp>
          <p:nvSpPr>
            <p:cNvPr id="79" name="文本框 7"/>
            <p:cNvSpPr txBox="1"/>
            <p:nvPr/>
          </p:nvSpPr>
          <p:spPr>
            <a:xfrm>
              <a:off x="5316430" y="6517260"/>
              <a:ext cx="2750395" cy="707886"/>
            </a:xfrm>
            <a:prstGeom prst="rect">
              <a:avLst/>
            </a:prstGeom>
            <a:blipFill dpi="0" rotWithShape="1">
              <a:blip r:embed="rId4" cstate="print">
                <a:alphaModFix amt="98000"/>
                <a:extLst>
                  <a:ext uri="{BEBA8EAE-BF5A-486C-A8C5-ECC9F3942E4B}">
                    <a14:imgProps xmlns:a14="http://schemas.microsoft.com/office/drawing/2010/main">
                      <a14:imgLayer r:embed="rId5">
                        <a14:imgEffect>
                          <a14:brightnessContrast bright="40000" contrast="40000"/>
                        </a14:imgEffect>
                      </a14:imgLayer>
                    </a14:imgProps>
                  </a:ext>
                </a:extLst>
              </a:blip>
              <a:srcRect/>
              <a:stretch>
                <a:fillRect/>
              </a:stretch>
            </a:bli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rgbClr val="303842"/>
                  </a:solidFill>
                  <a:latin typeface="微软雅黑" panose="020B0503020204020204" pitchFamily="34" charset="-122"/>
                  <a:ea typeface="微软雅黑" panose="020B0503020204020204" pitchFamily="34" charset="-122"/>
                </a:rPr>
                <a:t>组员：叶柏成</a:t>
              </a:r>
              <a:r>
                <a:rPr lang="en-US" altLang="zh-CN" sz="2000" dirty="0">
                  <a:solidFill>
                    <a:srgbClr val="303842"/>
                  </a:solidFill>
                  <a:latin typeface="微软雅黑" panose="020B0503020204020204" pitchFamily="34" charset="-122"/>
                  <a:ea typeface="微软雅黑" panose="020B0503020204020204" pitchFamily="34" charset="-122"/>
                </a:rPr>
                <a:t> </a:t>
              </a:r>
              <a:r>
                <a:rPr lang="zh-CN" altLang="en-US" sz="2000" dirty="0">
                  <a:solidFill>
                    <a:srgbClr val="303842"/>
                  </a:solidFill>
                  <a:latin typeface="微软雅黑" panose="020B0503020204020204" pitchFamily="34" charset="-122"/>
                  <a:ea typeface="微软雅黑" panose="020B0503020204020204" pitchFamily="34" charset="-122"/>
                </a:rPr>
                <a:t>徐哲远</a:t>
              </a:r>
              <a:endParaRPr lang="en-US" altLang="zh-CN" sz="2000" dirty="0">
                <a:solidFill>
                  <a:srgbClr val="303842"/>
                </a:solidFill>
                <a:latin typeface="微软雅黑" panose="020B0503020204020204" pitchFamily="34" charset="-122"/>
                <a:ea typeface="微软雅黑" panose="020B0503020204020204" pitchFamily="34" charset="-122"/>
              </a:endParaRPr>
            </a:p>
            <a:p>
              <a:r>
                <a:rPr lang="en-US" altLang="zh-CN" sz="2000" dirty="0">
                  <a:solidFill>
                    <a:srgbClr val="303842"/>
                  </a:solidFill>
                  <a:latin typeface="微软雅黑" panose="020B0503020204020204" pitchFamily="34" charset="-122"/>
                  <a:ea typeface="微软雅黑" panose="020B0503020204020204" pitchFamily="34" charset="-122"/>
                </a:rPr>
                <a:t>          </a:t>
              </a:r>
              <a:r>
                <a:rPr lang="zh-CN" altLang="en-US" sz="2000" dirty="0">
                  <a:solidFill>
                    <a:srgbClr val="303842"/>
                  </a:solidFill>
                  <a:latin typeface="微软雅黑" panose="020B0503020204020204" pitchFamily="34" charset="-122"/>
                  <a:ea typeface="微软雅黑" panose="020B0503020204020204" pitchFamily="34" charset="-122"/>
                </a:rPr>
                <a:t>杨以恒 骆佳俊</a:t>
              </a:r>
            </a:p>
          </p:txBody>
        </p:sp>
      </p:grpSp>
      <p:pic>
        <p:nvPicPr>
          <p:cNvPr id="9" name="图片 8"/>
          <p:cNvPicPr>
            <a:picLocks noChangeAspect="1"/>
          </p:cNvPicPr>
          <p:nvPr/>
        </p:nvPicPr>
        <p:blipFill rotWithShape="1">
          <a:blip r:embed="rId6" cstate="print">
            <a:extLst>
              <a:ext uri="{28A0092B-C50C-407E-A947-70E740481C1C}">
                <a14:useLocalDpi xmlns:a14="http://schemas.microsoft.com/office/drawing/2010/main" val="0"/>
              </a:ext>
            </a:extLst>
          </a:blip>
          <a:srcRect b="35522"/>
          <a:stretch>
            <a:fillRect/>
          </a:stretch>
        </p:blipFill>
        <p:spPr>
          <a:xfrm>
            <a:off x="165988" y="330238"/>
            <a:ext cx="4310314" cy="5511762"/>
          </a:xfrm>
          <a:prstGeom prst="rect">
            <a:avLst/>
          </a:prstGeom>
          <a:noFill/>
        </p:spPr>
      </p:pic>
      <p:pic>
        <p:nvPicPr>
          <p:cNvPr id="26" name="图片 25"/>
          <p:cNvPicPr>
            <a:picLocks noChangeAspect="1"/>
          </p:cNvPicPr>
          <p:nvPr/>
        </p:nvPicPr>
        <p:blipFill>
          <a:blip r:embed="rId7"/>
          <a:stretch>
            <a:fillRect/>
          </a:stretch>
        </p:blipFill>
        <p:spPr>
          <a:xfrm>
            <a:off x="9866367" y="2382465"/>
            <a:ext cx="1075754" cy="1009116"/>
          </a:xfrm>
          <a:prstGeom prst="rect">
            <a:avLst/>
          </a:prstGeom>
        </p:spPr>
      </p:pic>
      <p:sp>
        <p:nvSpPr>
          <p:cNvPr id="16" name="任意多边形 15"/>
          <p:cNvSpPr/>
          <p:nvPr/>
        </p:nvSpPr>
        <p:spPr>
          <a:xfrm>
            <a:off x="4394367" y="3344781"/>
            <a:ext cx="5472000" cy="45719"/>
          </a:xfrm>
          <a:custGeom>
            <a:avLst/>
            <a:gdLst>
              <a:gd name="connsiteX0" fmla="*/ 0 w 5867400"/>
              <a:gd name="connsiteY0" fmla="*/ 0 h 63500"/>
              <a:gd name="connsiteX1" fmla="*/ 457200 w 5867400"/>
              <a:gd name="connsiteY1" fmla="*/ 25400 h 63500"/>
              <a:gd name="connsiteX2" fmla="*/ 635000 w 5867400"/>
              <a:gd name="connsiteY2" fmla="*/ 50800 h 63500"/>
              <a:gd name="connsiteX3" fmla="*/ 1358900 w 5867400"/>
              <a:gd name="connsiteY3" fmla="*/ 63500 h 63500"/>
              <a:gd name="connsiteX4" fmla="*/ 1955800 w 5867400"/>
              <a:gd name="connsiteY4" fmla="*/ 50800 h 63500"/>
              <a:gd name="connsiteX5" fmla="*/ 2120900 w 5867400"/>
              <a:gd name="connsiteY5" fmla="*/ 38100 h 63500"/>
              <a:gd name="connsiteX6" fmla="*/ 2362200 w 5867400"/>
              <a:gd name="connsiteY6" fmla="*/ 25400 h 63500"/>
              <a:gd name="connsiteX7" fmla="*/ 3073400 w 5867400"/>
              <a:gd name="connsiteY7" fmla="*/ 38100 h 63500"/>
              <a:gd name="connsiteX8" fmla="*/ 3340100 w 5867400"/>
              <a:gd name="connsiteY8" fmla="*/ 50800 h 63500"/>
              <a:gd name="connsiteX9" fmla="*/ 4533900 w 5867400"/>
              <a:gd name="connsiteY9" fmla="*/ 63500 h 63500"/>
              <a:gd name="connsiteX10" fmla="*/ 5473700 w 5867400"/>
              <a:gd name="connsiteY10" fmla="*/ 50800 h 63500"/>
              <a:gd name="connsiteX11" fmla="*/ 5740400 w 5867400"/>
              <a:gd name="connsiteY11" fmla="*/ 25400 h 63500"/>
              <a:gd name="connsiteX12" fmla="*/ 5867400 w 5867400"/>
              <a:gd name="connsiteY12" fmla="*/ 25400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67400" h="63500">
                <a:moveTo>
                  <a:pt x="0" y="0"/>
                </a:moveTo>
                <a:cubicBezTo>
                  <a:pt x="153268" y="6386"/>
                  <a:pt x="304958" y="8484"/>
                  <a:pt x="457200" y="25400"/>
                </a:cubicBezTo>
                <a:cubicBezTo>
                  <a:pt x="530520" y="33547"/>
                  <a:pt x="556287" y="48378"/>
                  <a:pt x="635000" y="50800"/>
                </a:cubicBezTo>
                <a:cubicBezTo>
                  <a:pt x="876223" y="58222"/>
                  <a:pt x="1117600" y="59267"/>
                  <a:pt x="1358900" y="63500"/>
                </a:cubicBezTo>
                <a:lnTo>
                  <a:pt x="1955800" y="50800"/>
                </a:lnTo>
                <a:cubicBezTo>
                  <a:pt x="2010965" y="48961"/>
                  <a:pt x="2065812" y="41543"/>
                  <a:pt x="2120900" y="38100"/>
                </a:cubicBezTo>
                <a:lnTo>
                  <a:pt x="2362200" y="25400"/>
                </a:lnTo>
                <a:lnTo>
                  <a:pt x="3073400" y="38100"/>
                </a:lnTo>
                <a:cubicBezTo>
                  <a:pt x="3162371" y="40411"/>
                  <a:pt x="3251113" y="49252"/>
                  <a:pt x="3340100" y="50800"/>
                </a:cubicBezTo>
                <a:lnTo>
                  <a:pt x="4533900" y="63500"/>
                </a:lnTo>
                <a:lnTo>
                  <a:pt x="5473700" y="50800"/>
                </a:lnTo>
                <a:cubicBezTo>
                  <a:pt x="5562958" y="47981"/>
                  <a:pt x="5651098" y="25400"/>
                  <a:pt x="5740400" y="25400"/>
                </a:cubicBezTo>
                <a:lnTo>
                  <a:pt x="5867400" y="25400"/>
                </a:lnTo>
              </a:path>
            </a:pathLst>
          </a:custGeom>
          <a:noFill/>
          <a:ln w="28575" cap="rnd">
            <a:solidFill>
              <a:schemeClr val="bg1"/>
            </a:solidFill>
          </a:ln>
          <a:effectLst>
            <a:outerShdw blurRad="50800" dist="254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05330" y="33080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项目客户</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91"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3D3A4776-F77F-4F89-A19C-FB971485D2DB}"/>
              </a:ext>
            </a:extLst>
          </p:cNvPr>
          <p:cNvGraphicFramePr>
            <a:graphicFrameLocks noGrp="1"/>
          </p:cNvGraphicFramePr>
          <p:nvPr>
            <p:extLst>
              <p:ext uri="{D42A27DB-BD31-4B8C-83A1-F6EECF244321}">
                <p14:modId xmlns:p14="http://schemas.microsoft.com/office/powerpoint/2010/main" val="199917814"/>
              </p:ext>
            </p:extLst>
          </p:nvPr>
        </p:nvGraphicFramePr>
        <p:xfrm>
          <a:off x="294289" y="2387134"/>
          <a:ext cx="11727830" cy="2424546"/>
        </p:xfrm>
        <a:graphic>
          <a:graphicData uri="http://schemas.openxmlformats.org/drawingml/2006/table">
            <a:tbl>
              <a:tblPr firstRow="1" firstCol="1" bandRow="1">
                <a:tableStyleId>{F5AB1C69-6EDB-4FF4-983F-18BD219EF322}</a:tableStyleId>
              </a:tblPr>
              <a:tblGrid>
                <a:gridCol w="1209090">
                  <a:extLst>
                    <a:ext uri="{9D8B030D-6E8A-4147-A177-3AD203B41FA5}">
                      <a16:colId xmlns:a16="http://schemas.microsoft.com/office/drawing/2014/main" val="1805233442"/>
                    </a:ext>
                  </a:extLst>
                </a:gridCol>
                <a:gridCol w="2200910">
                  <a:extLst>
                    <a:ext uri="{9D8B030D-6E8A-4147-A177-3AD203B41FA5}">
                      <a16:colId xmlns:a16="http://schemas.microsoft.com/office/drawing/2014/main" val="1529920236"/>
                    </a:ext>
                  </a:extLst>
                </a:gridCol>
                <a:gridCol w="3089910">
                  <a:extLst>
                    <a:ext uri="{9D8B030D-6E8A-4147-A177-3AD203B41FA5}">
                      <a16:colId xmlns:a16="http://schemas.microsoft.com/office/drawing/2014/main" val="21537318"/>
                    </a:ext>
                  </a:extLst>
                </a:gridCol>
                <a:gridCol w="2570023">
                  <a:extLst>
                    <a:ext uri="{9D8B030D-6E8A-4147-A177-3AD203B41FA5}">
                      <a16:colId xmlns:a16="http://schemas.microsoft.com/office/drawing/2014/main" val="1299266726"/>
                    </a:ext>
                  </a:extLst>
                </a:gridCol>
                <a:gridCol w="2657897">
                  <a:extLst>
                    <a:ext uri="{9D8B030D-6E8A-4147-A177-3AD203B41FA5}">
                      <a16:colId xmlns:a16="http://schemas.microsoft.com/office/drawing/2014/main" val="33328903"/>
                    </a:ext>
                  </a:extLst>
                </a:gridCol>
              </a:tblGrid>
              <a:tr h="874940">
                <a:tc>
                  <a:txBody>
                    <a:bodyPr/>
                    <a:lstStyle/>
                    <a:p>
                      <a:pPr algn="ctr">
                        <a:lnSpc>
                          <a:spcPct val="150000"/>
                        </a:lnSpc>
                        <a:spcAft>
                          <a:spcPts val="0"/>
                        </a:spcAft>
                      </a:pPr>
                      <a:r>
                        <a:rPr lang="zh-CN" sz="2400" kern="100" dirty="0">
                          <a:effectLst/>
                          <a:latin typeface="微软雅黑" panose="020B0503020204020204" pitchFamily="34" charset="-122"/>
                          <a:ea typeface="微软雅黑" panose="020B0503020204020204" pitchFamily="34" charset="-122"/>
                        </a:rPr>
                        <a:t>姓名</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latin typeface="微软雅黑" panose="020B0503020204020204" pitchFamily="34" charset="-122"/>
                          <a:ea typeface="微软雅黑" panose="020B0503020204020204" pitchFamily="34" charset="-122"/>
                        </a:rPr>
                        <a:t>联系电话</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267970" algn="ctr">
                        <a:lnSpc>
                          <a:spcPct val="150000"/>
                        </a:lnSpc>
                        <a:spcAft>
                          <a:spcPts val="0"/>
                        </a:spcAft>
                      </a:pPr>
                      <a:r>
                        <a:rPr lang="zh-CN" sz="2400" kern="100" dirty="0">
                          <a:effectLst/>
                          <a:latin typeface="微软雅黑" panose="020B0503020204020204" pitchFamily="34" charset="-122"/>
                          <a:ea typeface="微软雅黑" panose="020B0503020204020204" pitchFamily="34" charset="-122"/>
                        </a:rPr>
                        <a:t>邮箱</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267970" algn="ctr">
                        <a:lnSpc>
                          <a:spcPct val="150000"/>
                        </a:lnSpc>
                        <a:spcAft>
                          <a:spcPts val="0"/>
                        </a:spcAft>
                      </a:pPr>
                      <a:r>
                        <a:rPr lang="zh-CN" sz="2400" kern="100" dirty="0">
                          <a:effectLst/>
                          <a:latin typeface="微软雅黑" panose="020B0503020204020204" pitchFamily="34" charset="-122"/>
                          <a:ea typeface="微软雅黑" panose="020B0503020204020204" pitchFamily="34" charset="-122"/>
                        </a:rPr>
                        <a:t>微信</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latin typeface="微软雅黑" panose="020B0503020204020204" pitchFamily="34" charset="-122"/>
                          <a:ea typeface="微软雅黑" panose="020B0503020204020204" pitchFamily="34" charset="-122"/>
                        </a:rPr>
                        <a:t>地址</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622425489"/>
                  </a:ext>
                </a:extLst>
              </a:tr>
              <a:tr h="774803">
                <a:tc>
                  <a:txBody>
                    <a:bodyPr/>
                    <a:lstStyle/>
                    <a:p>
                      <a:pPr algn="ctr">
                        <a:lnSpc>
                          <a:spcPct val="150000"/>
                        </a:lnSpc>
                        <a:spcAft>
                          <a:spcPts val="0"/>
                        </a:spcAft>
                      </a:pPr>
                      <a:r>
                        <a:rPr lang="zh-CN" sz="2400" kern="100">
                          <a:effectLst/>
                          <a:latin typeface="微软雅黑" panose="020B0503020204020204" pitchFamily="34" charset="-122"/>
                          <a:ea typeface="微软雅黑" panose="020B0503020204020204" pitchFamily="34" charset="-122"/>
                        </a:rPr>
                        <a:t>杨枨</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latin typeface="微软雅黑" panose="020B0503020204020204" pitchFamily="34" charset="-122"/>
                          <a:ea typeface="微软雅黑" panose="020B0503020204020204" pitchFamily="34" charset="-122"/>
                        </a:rPr>
                        <a:t>13357102333</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u="none" strike="noStrike" kern="100" dirty="0">
                          <a:effectLst/>
                          <a:latin typeface="微软雅黑" panose="020B0503020204020204" pitchFamily="34" charset="-122"/>
                          <a:ea typeface="微软雅黑" panose="020B0503020204020204" pitchFamily="34" charset="-122"/>
                        </a:rPr>
                        <a:t>yangc@zucc.edu.cn</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err="1">
                          <a:effectLst/>
                          <a:latin typeface="微软雅黑" panose="020B0503020204020204" pitchFamily="34" charset="-122"/>
                          <a:ea typeface="微软雅黑" panose="020B0503020204020204" pitchFamily="34" charset="-122"/>
                        </a:rPr>
                        <a:t>HolleyYang</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latin typeface="微软雅黑" panose="020B0503020204020204" pitchFamily="34" charset="-122"/>
                          <a:ea typeface="微软雅黑" panose="020B0503020204020204" pitchFamily="34" charset="-122"/>
                        </a:rPr>
                        <a:t>理四</a:t>
                      </a:r>
                      <a:r>
                        <a:rPr lang="en-US" sz="2400" kern="100">
                          <a:effectLst/>
                          <a:latin typeface="微软雅黑" panose="020B0503020204020204" pitchFamily="34" charset="-122"/>
                          <a:ea typeface="微软雅黑" panose="020B0503020204020204" pitchFamily="34" charset="-122"/>
                        </a:rPr>
                        <a:t>504</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838047704"/>
                  </a:ext>
                </a:extLst>
              </a:tr>
              <a:tr h="774803">
                <a:tc>
                  <a:txBody>
                    <a:bodyPr/>
                    <a:lstStyle/>
                    <a:p>
                      <a:pPr algn="ctr">
                        <a:lnSpc>
                          <a:spcPct val="150000"/>
                        </a:lnSpc>
                        <a:spcAft>
                          <a:spcPts val="0"/>
                        </a:spcAft>
                      </a:pPr>
                      <a:r>
                        <a:rPr lang="zh-CN" sz="2400" kern="100">
                          <a:effectLst/>
                          <a:latin typeface="微软雅黑" panose="020B0503020204020204" pitchFamily="34" charset="-122"/>
                          <a:ea typeface="微软雅黑" panose="020B0503020204020204" pitchFamily="34" charset="-122"/>
                        </a:rPr>
                        <a:t>侯宏仑</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latin typeface="微软雅黑" panose="020B0503020204020204" pitchFamily="34" charset="-122"/>
                          <a:ea typeface="微软雅黑" panose="020B0503020204020204" pitchFamily="34" charset="-122"/>
                        </a:rPr>
                        <a:t>13071858629</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u="none" strike="noStrike" kern="100" dirty="0">
                          <a:effectLst/>
                          <a:latin typeface="微软雅黑" panose="020B0503020204020204" pitchFamily="34" charset="-122"/>
                          <a:ea typeface="微软雅黑" panose="020B0503020204020204" pitchFamily="34" charset="-122"/>
                        </a:rPr>
                        <a:t>houhl@zucc.edu.cn</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err="1">
                          <a:effectLst/>
                          <a:latin typeface="微软雅黑" panose="020B0503020204020204" pitchFamily="34" charset="-122"/>
                          <a:ea typeface="微软雅黑" panose="020B0503020204020204" pitchFamily="34" charset="-122"/>
                        </a:rPr>
                        <a:t>Tuuuuuuudou</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latin typeface="微软雅黑" panose="020B0503020204020204" pitchFamily="34" charset="-122"/>
                          <a:ea typeface="微软雅黑" panose="020B0503020204020204" pitchFamily="34" charset="-122"/>
                        </a:rPr>
                        <a:t>理四</a:t>
                      </a:r>
                      <a:r>
                        <a:rPr lang="en-US" sz="2400" kern="100" dirty="0">
                          <a:effectLst/>
                          <a:latin typeface="微软雅黑" panose="020B0503020204020204" pitchFamily="34" charset="-122"/>
                          <a:ea typeface="微软雅黑" panose="020B0503020204020204" pitchFamily="34" charset="-122"/>
                        </a:rPr>
                        <a:t>501</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959872193"/>
                  </a:ext>
                </a:extLst>
              </a:tr>
            </a:tbl>
          </a:graphicData>
        </a:graphic>
      </p:graphicFrame>
    </p:spTree>
    <p:extLst>
      <p:ext uri="{BB962C8B-B14F-4D97-AF65-F5344CB8AC3E}">
        <p14:creationId xmlns:p14="http://schemas.microsoft.com/office/powerpoint/2010/main" val="31364986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05330" y="330802"/>
            <a:ext cx="2236510"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项目用户群</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92"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3" name="表格 2">
            <a:extLst>
              <a:ext uri="{FF2B5EF4-FFF2-40B4-BE49-F238E27FC236}">
                <a16:creationId xmlns:a16="http://schemas.microsoft.com/office/drawing/2014/main" id="{15904BA4-AD3F-4F94-8791-6568EDB608A7}"/>
              </a:ext>
            </a:extLst>
          </p:cNvPr>
          <p:cNvGraphicFramePr>
            <a:graphicFrameLocks noGrp="1"/>
          </p:cNvGraphicFramePr>
          <p:nvPr>
            <p:extLst>
              <p:ext uri="{D42A27DB-BD31-4B8C-83A1-F6EECF244321}">
                <p14:modId xmlns:p14="http://schemas.microsoft.com/office/powerpoint/2010/main" val="3291241933"/>
              </p:ext>
            </p:extLst>
          </p:nvPr>
        </p:nvGraphicFramePr>
        <p:xfrm>
          <a:off x="1786074" y="2129589"/>
          <a:ext cx="8619851" cy="2598821"/>
        </p:xfrm>
        <a:graphic>
          <a:graphicData uri="http://schemas.openxmlformats.org/drawingml/2006/table">
            <a:tbl>
              <a:tblPr firstRow="1" firstCol="1" bandRow="1">
                <a:tableStyleId>{F5AB1C69-6EDB-4FF4-983F-18BD219EF322}</a:tableStyleId>
              </a:tblPr>
              <a:tblGrid>
                <a:gridCol w="1762206">
                  <a:extLst>
                    <a:ext uri="{9D8B030D-6E8A-4147-A177-3AD203B41FA5}">
                      <a16:colId xmlns:a16="http://schemas.microsoft.com/office/drawing/2014/main" val="3017191776"/>
                    </a:ext>
                  </a:extLst>
                </a:gridCol>
                <a:gridCol w="6857645">
                  <a:extLst>
                    <a:ext uri="{9D8B030D-6E8A-4147-A177-3AD203B41FA5}">
                      <a16:colId xmlns:a16="http://schemas.microsoft.com/office/drawing/2014/main" val="241619148"/>
                    </a:ext>
                  </a:extLst>
                </a:gridCol>
              </a:tblGrid>
              <a:tr h="687951">
                <a:tc>
                  <a:txBody>
                    <a:bodyPr/>
                    <a:lstStyle/>
                    <a:p>
                      <a:pPr algn="ctr">
                        <a:lnSpc>
                          <a:spcPct val="150000"/>
                        </a:lnSpc>
                        <a:spcAft>
                          <a:spcPts val="0"/>
                        </a:spcAft>
                      </a:pPr>
                      <a:r>
                        <a:rPr lang="zh-CN" sz="2400" kern="100" dirty="0">
                          <a:effectLst/>
                        </a:rPr>
                        <a:t>用户划分</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用户特性</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85533903"/>
                  </a:ext>
                </a:extLst>
              </a:tr>
              <a:tr h="1300138">
                <a:tc>
                  <a:txBody>
                    <a:bodyPr/>
                    <a:lstStyle/>
                    <a:p>
                      <a:pPr algn="ctr">
                        <a:lnSpc>
                          <a:spcPct val="150000"/>
                        </a:lnSpc>
                        <a:spcAft>
                          <a:spcPts val="0"/>
                        </a:spcAft>
                      </a:pPr>
                      <a:r>
                        <a:rPr lang="zh-CN" sz="2400" kern="100" dirty="0">
                          <a:effectLst/>
                        </a:rPr>
                        <a:t>核心用户</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latin typeface="微软雅黑" panose="020B0503020204020204" pitchFamily="34" charset="-122"/>
                          <a:ea typeface="微软雅黑" panose="020B0503020204020204" pitchFamily="34" charset="-122"/>
                        </a:rPr>
                        <a:t>学习软件工程系列课程的学生，教授软件工程系列课程的教师</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791962807"/>
                  </a:ext>
                </a:extLst>
              </a:tr>
              <a:tr h="610732">
                <a:tc>
                  <a:txBody>
                    <a:bodyPr/>
                    <a:lstStyle/>
                    <a:p>
                      <a:pPr algn="ctr">
                        <a:lnSpc>
                          <a:spcPct val="150000"/>
                        </a:lnSpc>
                        <a:spcAft>
                          <a:spcPts val="0"/>
                        </a:spcAft>
                      </a:pPr>
                      <a:r>
                        <a:rPr lang="zh-CN" sz="2400" kern="100">
                          <a:effectLst/>
                        </a:rPr>
                        <a:t>潜在用户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latin typeface="微软雅黑" panose="020B0503020204020204" pitchFamily="34" charset="-122"/>
                          <a:ea typeface="微软雅黑" panose="020B0503020204020204" pitchFamily="34" charset="-122"/>
                        </a:rPr>
                        <a:t>对软件工程课程有兴趣的人</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607230548"/>
                  </a:ext>
                </a:extLst>
              </a:tr>
            </a:tbl>
          </a:graphicData>
        </a:graphic>
      </p:graphicFrame>
    </p:spTree>
    <p:extLst>
      <p:ext uri="{BB962C8B-B14F-4D97-AF65-F5344CB8AC3E}">
        <p14:creationId xmlns:p14="http://schemas.microsoft.com/office/powerpoint/2010/main" val="37570661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415772"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里程碑</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9AD88421-3E7A-4A38-8200-908A3EE2257A}"/>
              </a:ext>
            </a:extLst>
          </p:cNvPr>
          <p:cNvGraphicFramePr>
            <a:graphicFrameLocks noGrp="1"/>
          </p:cNvGraphicFramePr>
          <p:nvPr>
            <p:extLst>
              <p:ext uri="{D42A27DB-BD31-4B8C-83A1-F6EECF244321}">
                <p14:modId xmlns:p14="http://schemas.microsoft.com/office/powerpoint/2010/main" val="1350226429"/>
              </p:ext>
            </p:extLst>
          </p:nvPr>
        </p:nvGraphicFramePr>
        <p:xfrm>
          <a:off x="1432560" y="2088705"/>
          <a:ext cx="9326880" cy="2680589"/>
        </p:xfrm>
        <a:graphic>
          <a:graphicData uri="http://schemas.openxmlformats.org/drawingml/2006/table">
            <a:tbl>
              <a:tblPr firstRow="1" firstCol="1" bandRow="1">
                <a:tableStyleId>{F5AB1C69-6EDB-4FF4-983F-18BD219EF322}</a:tableStyleId>
              </a:tblPr>
              <a:tblGrid>
                <a:gridCol w="2336645">
                  <a:extLst>
                    <a:ext uri="{9D8B030D-6E8A-4147-A177-3AD203B41FA5}">
                      <a16:colId xmlns:a16="http://schemas.microsoft.com/office/drawing/2014/main" val="3364692166"/>
                    </a:ext>
                  </a:extLst>
                </a:gridCol>
                <a:gridCol w="5415324">
                  <a:extLst>
                    <a:ext uri="{9D8B030D-6E8A-4147-A177-3AD203B41FA5}">
                      <a16:colId xmlns:a16="http://schemas.microsoft.com/office/drawing/2014/main" val="1600883851"/>
                    </a:ext>
                  </a:extLst>
                </a:gridCol>
                <a:gridCol w="1574911">
                  <a:extLst>
                    <a:ext uri="{9D8B030D-6E8A-4147-A177-3AD203B41FA5}">
                      <a16:colId xmlns:a16="http://schemas.microsoft.com/office/drawing/2014/main" val="137516588"/>
                    </a:ext>
                  </a:extLst>
                </a:gridCol>
              </a:tblGrid>
              <a:tr h="475754">
                <a:tc>
                  <a:txBody>
                    <a:bodyPr/>
                    <a:lstStyle/>
                    <a:p>
                      <a:pPr algn="ctr">
                        <a:lnSpc>
                          <a:spcPct val="150000"/>
                        </a:lnSpc>
                        <a:spcAft>
                          <a:spcPts val="0"/>
                        </a:spcAft>
                      </a:pPr>
                      <a:r>
                        <a:rPr lang="zh-CN" sz="24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里程碑</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需提交文件</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01230870"/>
                  </a:ext>
                </a:extLst>
              </a:tr>
              <a:tr h="313273">
                <a:tc>
                  <a:txBody>
                    <a:bodyPr/>
                    <a:lstStyle/>
                    <a:p>
                      <a:pPr algn="ctr">
                        <a:spcAft>
                          <a:spcPts val="0"/>
                        </a:spcAft>
                      </a:pPr>
                      <a:r>
                        <a:rPr lang="en-US" sz="2400" kern="100">
                          <a:effectLst/>
                          <a:latin typeface="等线 Light" panose="02010600030101010101" pitchFamily="2" charset="-122"/>
                          <a:ea typeface="宋体" panose="02010600030101010101" pitchFamily="2" charset="-122"/>
                          <a:cs typeface="Times New Roman" panose="02020603050405020304" pitchFamily="18" charset="0"/>
                        </a:rPr>
                        <a:t>M0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项目可行性报告</a:t>
                      </a: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沈启航</a:t>
                      </a:r>
                    </a:p>
                  </a:txBody>
                  <a:tcPr marL="68580" marR="68580" marT="0" marB="0"/>
                </a:tc>
                <a:extLst>
                  <a:ext uri="{0D108BD9-81ED-4DB2-BD59-A6C34878D82A}">
                    <a16:rowId xmlns:a16="http://schemas.microsoft.com/office/drawing/2014/main" val="3070342198"/>
                  </a:ext>
                </a:extLst>
              </a:tr>
              <a:tr h="313273">
                <a:tc>
                  <a:txBody>
                    <a:bodyPr/>
                    <a:lstStyle/>
                    <a:p>
                      <a:pPr algn="ctr">
                        <a:spcAft>
                          <a:spcPts val="0"/>
                        </a:spcAft>
                      </a:pPr>
                      <a:r>
                        <a:rPr lang="en-US" sz="2400" kern="100">
                          <a:effectLst/>
                          <a:latin typeface="等线 Light" panose="02010600030101010101" pitchFamily="2" charset="-122"/>
                          <a:ea typeface="宋体" panose="02010600030101010101" pitchFamily="2" charset="-122"/>
                          <a:cs typeface="Times New Roman" panose="02020603050405020304" pitchFamily="18" charset="0"/>
                        </a:rPr>
                        <a:t>M1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项目章程</a:t>
                      </a: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沈启航</a:t>
                      </a:r>
                    </a:p>
                  </a:txBody>
                  <a:tcPr marL="68580" marR="68580" marT="0" marB="0"/>
                </a:tc>
                <a:extLst>
                  <a:ext uri="{0D108BD9-81ED-4DB2-BD59-A6C34878D82A}">
                    <a16:rowId xmlns:a16="http://schemas.microsoft.com/office/drawing/2014/main" val="1273868550"/>
                  </a:ext>
                </a:extLst>
              </a:tr>
              <a:tr h="319880">
                <a:tc>
                  <a:txBody>
                    <a:bodyPr/>
                    <a:lstStyle/>
                    <a:p>
                      <a:pPr algn="ctr">
                        <a:spcAft>
                          <a:spcPts val="0"/>
                        </a:spcAft>
                      </a:pPr>
                      <a:r>
                        <a:rPr lang="en-US" sz="2400" kern="100">
                          <a:effectLst/>
                          <a:latin typeface="等线 Light" panose="02010600030101010101" pitchFamily="2" charset="-122"/>
                          <a:ea typeface="宋体" panose="02010600030101010101" pitchFamily="2" charset="-122"/>
                          <a:cs typeface="Times New Roman" panose="02020603050405020304" pitchFamily="18" charset="0"/>
                        </a:rPr>
                        <a:t>M2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需求工程项目计划</a:t>
                      </a: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叶柏成</a:t>
                      </a:r>
                    </a:p>
                  </a:txBody>
                  <a:tcPr marL="68580" marR="68580" marT="0" marB="0"/>
                </a:tc>
                <a:extLst>
                  <a:ext uri="{0D108BD9-81ED-4DB2-BD59-A6C34878D82A}">
                    <a16:rowId xmlns:a16="http://schemas.microsoft.com/office/drawing/2014/main" val="1394141648"/>
                  </a:ext>
                </a:extLst>
              </a:tr>
              <a:tr h="313273">
                <a:tc>
                  <a:txBody>
                    <a:bodyPr/>
                    <a:lstStyle/>
                    <a:p>
                      <a:pPr algn="ctr">
                        <a:spcAft>
                          <a:spcPts val="0"/>
                        </a:spcAft>
                      </a:pPr>
                      <a:r>
                        <a:rPr lang="en-US" sz="2400" kern="100">
                          <a:effectLst/>
                          <a:latin typeface="等线 Light" panose="02010600030101010101" pitchFamily="2" charset="-122"/>
                          <a:ea typeface="宋体" panose="02010600030101010101" pitchFamily="2" charset="-122"/>
                          <a:cs typeface="Times New Roman" panose="02020603050405020304" pitchFamily="18" charset="0"/>
                        </a:rPr>
                        <a:t>M3</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软件需求规格说明书</a:t>
                      </a: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骆佳俊</a:t>
                      </a:r>
                    </a:p>
                  </a:txBody>
                  <a:tcPr marL="68580" marR="68580" marT="0" marB="0"/>
                </a:tc>
                <a:extLst>
                  <a:ext uri="{0D108BD9-81ED-4DB2-BD59-A6C34878D82A}">
                    <a16:rowId xmlns:a16="http://schemas.microsoft.com/office/drawing/2014/main" val="150828206"/>
                  </a:ext>
                </a:extLst>
              </a:tr>
              <a:tr h="313273">
                <a:tc>
                  <a:txBody>
                    <a:bodyPr/>
                    <a:lstStyle/>
                    <a:p>
                      <a:pPr algn="ctr">
                        <a:spcAft>
                          <a:spcPts val="0"/>
                        </a:spcAft>
                      </a:pPr>
                      <a:r>
                        <a:rPr lang="en-US" sz="2400" kern="100">
                          <a:effectLst/>
                          <a:latin typeface="等线 Light" panose="02010600030101010101" pitchFamily="2" charset="-122"/>
                          <a:ea typeface="宋体" panose="02010600030101010101" pitchFamily="2" charset="-122"/>
                          <a:cs typeface="Times New Roman" panose="02020603050405020304" pitchFamily="18" charset="0"/>
                        </a:rPr>
                        <a:t>M4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软件需求变更文档</a:t>
                      </a: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叶柏成</a:t>
                      </a:r>
                    </a:p>
                  </a:txBody>
                  <a:tcPr marL="68580" marR="68580" marT="0" marB="0"/>
                </a:tc>
                <a:extLst>
                  <a:ext uri="{0D108BD9-81ED-4DB2-BD59-A6C34878D82A}">
                    <a16:rowId xmlns:a16="http://schemas.microsoft.com/office/drawing/2014/main" val="3010407341"/>
                  </a:ext>
                </a:extLst>
              </a:tr>
              <a:tr h="313273">
                <a:tc>
                  <a:txBody>
                    <a:bodyPr/>
                    <a:lstStyle/>
                    <a:p>
                      <a:pPr algn="ctr">
                        <a:spcAft>
                          <a:spcPts val="0"/>
                        </a:spcAft>
                      </a:pPr>
                      <a:r>
                        <a:rPr lang="en-US" sz="2400" kern="100">
                          <a:effectLst/>
                          <a:latin typeface="等线 Light" panose="02010600030101010101" pitchFamily="2" charset="-122"/>
                          <a:ea typeface="宋体" panose="02010600030101010101" pitchFamily="2" charset="-122"/>
                          <a:cs typeface="Times New Roman" panose="02020603050405020304" pitchFamily="18" charset="0"/>
                        </a:rPr>
                        <a:t>M5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项目总结报告</a:t>
                      </a:r>
                    </a:p>
                  </a:txBody>
                  <a:tcPr marL="68580" marR="68580" marT="0" marB="0"/>
                </a:tc>
                <a:tc>
                  <a:txBody>
                    <a:bodyPr/>
                    <a:lstStyle/>
                    <a:p>
                      <a:pPr algn="ctr">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徐哲远</a:t>
                      </a:r>
                    </a:p>
                  </a:txBody>
                  <a:tcPr marL="68580" marR="68580" marT="0" marB="0"/>
                </a:tc>
                <a:extLst>
                  <a:ext uri="{0D108BD9-81ED-4DB2-BD59-A6C34878D82A}">
                    <a16:rowId xmlns:a16="http://schemas.microsoft.com/office/drawing/2014/main" val="1458446790"/>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824184" y="406879"/>
            <a:ext cx="3877985"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对现有系统进行分析</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3" name="表格 2">
            <a:extLst>
              <a:ext uri="{FF2B5EF4-FFF2-40B4-BE49-F238E27FC236}">
                <a16:creationId xmlns:a16="http://schemas.microsoft.com/office/drawing/2014/main" id="{3BDAD8C0-B5F1-4725-9058-5ABD5E03B40A}"/>
              </a:ext>
            </a:extLst>
          </p:cNvPr>
          <p:cNvGraphicFramePr>
            <a:graphicFrameLocks noGrp="1"/>
          </p:cNvGraphicFramePr>
          <p:nvPr>
            <p:extLst>
              <p:ext uri="{D42A27DB-BD31-4B8C-83A1-F6EECF244321}">
                <p14:modId xmlns:p14="http://schemas.microsoft.com/office/powerpoint/2010/main" val="265371507"/>
              </p:ext>
            </p:extLst>
          </p:nvPr>
        </p:nvGraphicFramePr>
        <p:xfrm>
          <a:off x="1046490" y="1377096"/>
          <a:ext cx="10078710" cy="5280152"/>
        </p:xfrm>
        <a:graphic>
          <a:graphicData uri="http://schemas.openxmlformats.org/drawingml/2006/table">
            <a:tbl>
              <a:tblPr firstRow="1" firstCol="1" bandRow="1">
                <a:tableStyleId>{F5AB1C69-6EDB-4FF4-983F-18BD219EF322}</a:tableStyleId>
              </a:tblPr>
              <a:tblGrid>
                <a:gridCol w="2405478">
                  <a:extLst>
                    <a:ext uri="{9D8B030D-6E8A-4147-A177-3AD203B41FA5}">
                      <a16:colId xmlns:a16="http://schemas.microsoft.com/office/drawing/2014/main" val="2517071066"/>
                    </a:ext>
                  </a:extLst>
                </a:gridCol>
                <a:gridCol w="3444207">
                  <a:extLst>
                    <a:ext uri="{9D8B030D-6E8A-4147-A177-3AD203B41FA5}">
                      <a16:colId xmlns:a16="http://schemas.microsoft.com/office/drawing/2014/main" val="1360838793"/>
                    </a:ext>
                  </a:extLst>
                </a:gridCol>
                <a:gridCol w="4229025">
                  <a:extLst>
                    <a:ext uri="{9D8B030D-6E8A-4147-A177-3AD203B41FA5}">
                      <a16:colId xmlns:a16="http://schemas.microsoft.com/office/drawing/2014/main" val="931320138"/>
                    </a:ext>
                  </a:extLst>
                </a:gridCol>
              </a:tblGrid>
              <a:tr h="0">
                <a:tc>
                  <a:txBody>
                    <a:bodyPr/>
                    <a:lstStyle/>
                    <a:p>
                      <a:pPr algn="just">
                        <a:lnSpc>
                          <a:spcPct val="150000"/>
                        </a:lnSpc>
                        <a:spcAft>
                          <a:spcPts val="0"/>
                        </a:spcAft>
                      </a:pPr>
                      <a:r>
                        <a:rPr lang="zh-CN" sz="2000" u="none" kern="100">
                          <a:effectLst/>
                        </a:rPr>
                        <a:t>原有系统名称</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u="none" kern="100" dirty="0">
                          <a:effectLst/>
                        </a:rPr>
                        <a:t>优点</a:t>
                      </a:r>
                      <a:endParaRPr lang="zh-CN" sz="2000" u="none"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u="none" kern="100">
                          <a:effectLst/>
                        </a:rPr>
                        <a:t>缺点</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69491481"/>
                  </a:ext>
                </a:extLst>
              </a:tr>
              <a:tr h="0">
                <a:tc>
                  <a:txBody>
                    <a:bodyPr/>
                    <a:lstStyle/>
                    <a:p>
                      <a:pPr algn="just">
                        <a:lnSpc>
                          <a:spcPct val="150000"/>
                        </a:lnSpc>
                        <a:spcAft>
                          <a:spcPts val="0"/>
                        </a:spcAft>
                      </a:pPr>
                      <a:r>
                        <a:rPr lang="en-US" sz="2000" u="none" kern="100">
                          <a:effectLst/>
                        </a:rPr>
                        <a:t>BlackBoard</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u="none" kern="100" dirty="0">
                          <a:effectLst/>
                        </a:rPr>
                        <a:t>直接与教务系统连接，同步导入课程，与教学课程匹配度高；</a:t>
                      </a:r>
                      <a:endParaRPr lang="zh-CN" sz="2000" u="none"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u="none" kern="100">
                          <a:effectLst/>
                        </a:rPr>
                        <a:t>用户友好度不高，使用方法不清晰；</a:t>
                      </a:r>
                    </a:p>
                    <a:p>
                      <a:pPr algn="just">
                        <a:lnSpc>
                          <a:spcPct val="150000"/>
                        </a:lnSpc>
                        <a:spcAft>
                          <a:spcPts val="0"/>
                        </a:spcAft>
                      </a:pPr>
                      <a:r>
                        <a:rPr lang="zh-CN" sz="2000" u="none" kern="100">
                          <a:effectLst/>
                        </a:rPr>
                        <a:t>版本更新之后，功能和操作修改没有提示；</a:t>
                      </a:r>
                    </a:p>
                    <a:p>
                      <a:pPr algn="just">
                        <a:lnSpc>
                          <a:spcPct val="150000"/>
                        </a:lnSpc>
                        <a:spcAft>
                          <a:spcPts val="0"/>
                        </a:spcAft>
                      </a:pPr>
                      <a:r>
                        <a:rPr lang="zh-CN" sz="2000" u="none" kern="100">
                          <a:effectLst/>
                        </a:rPr>
                        <a:t>不支持部分浏览器；</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55668632"/>
                  </a:ext>
                </a:extLst>
              </a:tr>
              <a:tr h="0">
                <a:tc>
                  <a:txBody>
                    <a:bodyPr/>
                    <a:lstStyle/>
                    <a:p>
                      <a:pPr algn="just">
                        <a:lnSpc>
                          <a:spcPct val="150000"/>
                        </a:lnSpc>
                        <a:spcAft>
                          <a:spcPts val="0"/>
                        </a:spcAft>
                      </a:pPr>
                      <a:r>
                        <a:rPr lang="zh-CN" sz="2000" u="none" kern="100" dirty="0">
                          <a:effectLst/>
                        </a:rPr>
                        <a:t>雨课堂</a:t>
                      </a:r>
                      <a:endParaRPr lang="zh-CN" sz="2000" u="none"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u="none" kern="100" dirty="0">
                          <a:effectLst/>
                        </a:rPr>
                        <a:t>可以直接在微信小程序上执行，方便使用；</a:t>
                      </a:r>
                      <a:endParaRPr lang="zh-CN" sz="2000" u="none"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u="none" kern="100">
                          <a:effectLst/>
                        </a:rPr>
                        <a:t>相关操作还不够完善，推广度不够；</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13281331"/>
                  </a:ext>
                </a:extLst>
              </a:tr>
              <a:tr h="0">
                <a:tc>
                  <a:txBody>
                    <a:bodyPr/>
                    <a:lstStyle/>
                    <a:p>
                      <a:pPr algn="l">
                        <a:lnSpc>
                          <a:spcPct val="150000"/>
                        </a:lnSpc>
                        <a:spcAft>
                          <a:spcPts val="0"/>
                        </a:spcAft>
                      </a:pPr>
                      <a:r>
                        <a:rPr lang="en-US" sz="2000" u="none" kern="100" dirty="0" err="1">
                          <a:effectLst/>
                        </a:rPr>
                        <a:t>Doct</a:t>
                      </a:r>
                      <a:r>
                        <a:rPr lang="en-US" altLang="zh-CN" sz="2000" u="none" kern="100" dirty="0" err="1">
                          <a:effectLst/>
                        </a:rPr>
                        <a:t>o</a:t>
                      </a:r>
                      <a:r>
                        <a:rPr lang="en-US" sz="2000" u="none" kern="100" dirty="0" err="1">
                          <a:effectLst/>
                        </a:rPr>
                        <a:t>rZ</a:t>
                      </a:r>
                      <a:endParaRPr lang="zh-CN" sz="2000" u="none"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u="none" kern="100" dirty="0">
                          <a:effectLst/>
                        </a:rPr>
                        <a:t>由本校教师开发完成，在校内推广度比较高，不仅仅应用于计算机学科相关课程，其他专业也可使用，手机端</a:t>
                      </a:r>
                      <a:r>
                        <a:rPr lang="en-US" sz="2000" u="none" kern="100" dirty="0">
                          <a:effectLst/>
                        </a:rPr>
                        <a:t>app</a:t>
                      </a:r>
                      <a:r>
                        <a:rPr lang="zh-CN" sz="2000" u="none" kern="100" dirty="0">
                          <a:effectLst/>
                        </a:rPr>
                        <a:t>方便学生签到、查看通知等。</a:t>
                      </a:r>
                      <a:endParaRPr lang="zh-CN" sz="2000" u="none"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u="none" kern="100" dirty="0">
                          <a:effectLst/>
                        </a:rPr>
                        <a:t>针对性并不高，且多数师生仅使用 其点名和考试功能。</a:t>
                      </a:r>
                      <a:endParaRPr lang="zh-CN" sz="2000" u="none"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19652445"/>
                  </a:ext>
                </a:extLst>
              </a:tr>
            </a:tbl>
          </a:graphicData>
        </a:graphic>
      </p:graphicFrame>
    </p:spTree>
    <p:extLst>
      <p:ext uri="{BB962C8B-B14F-4D97-AF65-F5344CB8AC3E}">
        <p14:creationId xmlns:p14="http://schemas.microsoft.com/office/powerpoint/2010/main" val="4710081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838039" y="494139"/>
            <a:ext cx="2698175" cy="824136"/>
          </a:xfrm>
          <a:prstGeom prst="rect">
            <a:avLst/>
          </a:prstGeom>
        </p:spPr>
        <p:txBody>
          <a:bodyPr wrap="none">
            <a:spAutoFit/>
          </a:bodyPr>
          <a:lstStyle/>
          <a:p>
            <a:pPr>
              <a:lnSpc>
                <a:spcPct val="200000"/>
              </a:lnSpc>
            </a:pPr>
            <a:r>
              <a:rPr lang="zh-CN" altLang="en-US" sz="2800" dirty="0">
                <a:solidFill>
                  <a:schemeClr val="bg1">
                    <a:lumMod val="95000"/>
                  </a:schemeClr>
                </a:solidFill>
                <a:latin typeface="微软雅黑" panose="020B0503020204020204" pitchFamily="34" charset="-122"/>
                <a:ea typeface="微软雅黑" panose="020B0503020204020204" pitchFamily="34" charset="-122"/>
              </a:rPr>
              <a:t>用户操作流程图</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5" name="图片 4">
            <a:extLst>
              <a:ext uri="{FF2B5EF4-FFF2-40B4-BE49-F238E27FC236}">
                <a16:creationId xmlns:a16="http://schemas.microsoft.com/office/drawing/2014/main" id="{CEF01C28-1485-43A7-BFED-2AAD15431F1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46490" y="1785620"/>
            <a:ext cx="10078710" cy="3950162"/>
          </a:xfrm>
          <a:prstGeom prst="rect">
            <a:avLst/>
          </a:prstGeom>
        </p:spPr>
      </p:pic>
    </p:spTree>
    <p:extLst>
      <p:ext uri="{BB962C8B-B14F-4D97-AF65-F5344CB8AC3E}">
        <p14:creationId xmlns:p14="http://schemas.microsoft.com/office/powerpoint/2010/main" val="24993848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211888" cy="928652"/>
          </a:xfrm>
          <a:prstGeom prst="rect">
            <a:avLst/>
          </a:prstGeom>
        </p:spPr>
        <p:txBody>
          <a:bodyPr wrap="none">
            <a:spAutoFit/>
          </a:bodyPr>
          <a:lstStyle/>
          <a:p>
            <a:pPr>
              <a:lnSpc>
                <a:spcPct val="200000"/>
              </a:lnSpc>
            </a:pPr>
            <a:r>
              <a:rPr lang="en-US" altLang="zh-CN" sz="3200" dirty="0">
                <a:solidFill>
                  <a:schemeClr val="bg1">
                    <a:lumMod val="95000"/>
                  </a:schemeClr>
                </a:solidFill>
                <a:latin typeface="微软雅黑" panose="020B0503020204020204" pitchFamily="34" charset="-122"/>
                <a:ea typeface="微软雅黑" panose="020B0503020204020204" pitchFamily="34" charset="-122"/>
              </a:rPr>
              <a:t>SWOT</a:t>
            </a:r>
            <a:r>
              <a:rPr lang="zh-CN" altLang="en-US" sz="3200" dirty="0">
                <a:solidFill>
                  <a:schemeClr val="bg1">
                    <a:lumMod val="95000"/>
                  </a:schemeClr>
                </a:solidFill>
                <a:latin typeface="微软雅黑" panose="020B0503020204020204" pitchFamily="34" charset="-122"/>
                <a:ea typeface="微软雅黑" panose="020B0503020204020204" pitchFamily="34" charset="-122"/>
              </a:rPr>
              <a:t>分析</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矩形 2">
            <a:extLst>
              <a:ext uri="{FF2B5EF4-FFF2-40B4-BE49-F238E27FC236}">
                <a16:creationId xmlns:a16="http://schemas.microsoft.com/office/drawing/2014/main" id="{9F6B7874-66B0-4D83-BF21-94DC484915FA}"/>
              </a:ext>
            </a:extLst>
          </p:cNvPr>
          <p:cNvSpPr/>
          <p:nvPr/>
        </p:nvSpPr>
        <p:spPr>
          <a:xfrm>
            <a:off x="1796475" y="1630280"/>
            <a:ext cx="2413546" cy="461665"/>
          </a:xfrm>
          <a:prstGeom prst="rect">
            <a:avLst/>
          </a:prstGeom>
        </p:spPr>
        <p:txBody>
          <a:bodyPr wrap="none">
            <a:spAutoFit/>
          </a:bodyPr>
          <a:lstStyle/>
          <a:p>
            <a:r>
              <a:rPr lang="zh-CN" altLang="zh-CN" sz="2400" b="1" dirty="0">
                <a:solidFill>
                  <a:schemeClr val="bg1"/>
                </a:solidFill>
                <a:cs typeface="Times New Roman" panose="02020603050405020304" pitchFamily="18" charset="0"/>
              </a:rPr>
              <a:t>优势（</a:t>
            </a:r>
            <a:r>
              <a:rPr lang="en-US" altLang="zh-CN" sz="2400" b="1" dirty="0">
                <a:solidFill>
                  <a:schemeClr val="bg1"/>
                </a:solidFill>
                <a:cs typeface="Times New Roman" panose="02020603050405020304" pitchFamily="18" charset="0"/>
              </a:rPr>
              <a:t>Strength</a:t>
            </a:r>
            <a:r>
              <a:rPr lang="zh-CN" altLang="zh-CN" sz="1400" b="1" dirty="0">
                <a:solidFill>
                  <a:schemeClr val="bg1"/>
                </a:solidFill>
                <a:ea typeface="等线" panose="02010600030101010101" pitchFamily="2" charset="-122"/>
                <a:cs typeface="Times New Roman" panose="02020603050405020304" pitchFamily="18" charset="0"/>
              </a:rPr>
              <a:t>）</a:t>
            </a:r>
            <a:endParaRPr lang="zh-CN" altLang="en-US" sz="2400" b="1" dirty="0">
              <a:solidFill>
                <a:schemeClr val="bg1"/>
              </a:solidFill>
            </a:endParaRPr>
          </a:p>
        </p:txBody>
      </p:sp>
      <p:sp>
        <p:nvSpPr>
          <p:cNvPr id="4" name="矩形 3">
            <a:extLst>
              <a:ext uri="{FF2B5EF4-FFF2-40B4-BE49-F238E27FC236}">
                <a16:creationId xmlns:a16="http://schemas.microsoft.com/office/drawing/2014/main" id="{F6529633-61A8-4FCF-97CD-AEA39FC5E49C}"/>
              </a:ext>
            </a:extLst>
          </p:cNvPr>
          <p:cNvSpPr/>
          <p:nvPr/>
        </p:nvSpPr>
        <p:spPr>
          <a:xfrm>
            <a:off x="2291731" y="2243905"/>
            <a:ext cx="8455891" cy="1323439"/>
          </a:xfrm>
          <a:prstGeom prst="rect">
            <a:avLst/>
          </a:prstGeom>
        </p:spPr>
        <p:txBody>
          <a:bodyPr wrap="square">
            <a:spAutoFit/>
          </a:bodyPr>
          <a:lstStyle/>
          <a:p>
            <a:pPr indent="266700">
              <a:spcAft>
                <a:spcPts val="0"/>
              </a:spcAft>
            </a:pPr>
            <a:r>
              <a:rPr lang="zh-CN" altLang="en-US"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本</a:t>
            </a:r>
            <a:r>
              <a:rPr lang="zh-CN" altLang="zh-CN"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项目同时作为软件需求课程和项目管理课程的课程实验教学项目，能够得到教师的帮助与教学。本产品的客户同时也是教师，会在验收评审产品的同时为产品的改良提供十分专业的意见。本项目的开发也得到了学姐的帮助，提供了样例文档，能够减少小组开发项目时遇到的疑惑。</a:t>
            </a:r>
          </a:p>
        </p:txBody>
      </p:sp>
      <p:sp>
        <p:nvSpPr>
          <p:cNvPr id="5" name="矩形 4">
            <a:extLst>
              <a:ext uri="{FF2B5EF4-FFF2-40B4-BE49-F238E27FC236}">
                <a16:creationId xmlns:a16="http://schemas.microsoft.com/office/drawing/2014/main" id="{3F607025-117F-4888-BB63-C0FF4EB0FAAB}"/>
              </a:ext>
            </a:extLst>
          </p:cNvPr>
          <p:cNvSpPr/>
          <p:nvPr/>
        </p:nvSpPr>
        <p:spPr>
          <a:xfrm>
            <a:off x="1796475" y="3715389"/>
            <a:ext cx="2712859" cy="461665"/>
          </a:xfrm>
          <a:prstGeom prst="rect">
            <a:avLst/>
          </a:prstGeom>
        </p:spPr>
        <p:txBody>
          <a:bodyPr wrap="none">
            <a:spAutoFit/>
          </a:bodyPr>
          <a:lstStyle/>
          <a:p>
            <a:r>
              <a:rPr lang="zh-CN" altLang="zh-CN" sz="2400" b="1" dirty="0">
                <a:solidFill>
                  <a:schemeClr val="bg1"/>
                </a:solidFill>
                <a:cs typeface="Times New Roman" panose="02020603050405020304" pitchFamily="18" charset="0"/>
              </a:rPr>
              <a:t>劣势（</a:t>
            </a:r>
            <a:r>
              <a:rPr lang="en-US" altLang="zh-CN" sz="2400" b="1" dirty="0">
                <a:solidFill>
                  <a:schemeClr val="bg1"/>
                </a:solidFill>
                <a:cs typeface="Times New Roman" panose="02020603050405020304" pitchFamily="18" charset="0"/>
              </a:rPr>
              <a:t>Weakness</a:t>
            </a:r>
            <a:r>
              <a:rPr lang="zh-CN" altLang="zh-CN" sz="2400" b="1" dirty="0">
                <a:solidFill>
                  <a:schemeClr val="bg1"/>
                </a:solidFill>
                <a:cs typeface="Times New Roman" panose="02020603050405020304" pitchFamily="18" charset="0"/>
              </a:rPr>
              <a:t>）</a:t>
            </a:r>
            <a:endParaRPr lang="zh-CN" altLang="en-US" sz="2400" b="1" dirty="0">
              <a:solidFill>
                <a:schemeClr val="bg1"/>
              </a:solidFill>
            </a:endParaRPr>
          </a:p>
        </p:txBody>
      </p:sp>
      <p:sp>
        <p:nvSpPr>
          <p:cNvPr id="6" name="矩形 5">
            <a:extLst>
              <a:ext uri="{FF2B5EF4-FFF2-40B4-BE49-F238E27FC236}">
                <a16:creationId xmlns:a16="http://schemas.microsoft.com/office/drawing/2014/main" id="{260731DD-30AF-441C-86F4-4856B838AEAC}"/>
              </a:ext>
            </a:extLst>
          </p:cNvPr>
          <p:cNvSpPr/>
          <p:nvPr/>
        </p:nvSpPr>
        <p:spPr>
          <a:xfrm>
            <a:off x="2230741" y="4420040"/>
            <a:ext cx="8455891" cy="1938992"/>
          </a:xfrm>
          <a:prstGeom prst="rect">
            <a:avLst/>
          </a:prstGeom>
        </p:spPr>
        <p:txBody>
          <a:bodyPr wrap="square">
            <a:spAutoFit/>
          </a:bodyPr>
          <a:lstStyle/>
          <a:p>
            <a:pPr indent="266700" algn="just">
              <a:spcAft>
                <a:spcPts val="0"/>
              </a:spcAft>
            </a:pPr>
            <a:r>
              <a:rPr lang="zh-CN" altLang="zh-CN"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本产品项目小组成员能力层次不齐，平均水平较差，且没有类似产品的开发记录。对整个开发过程的掌握能力不足，还处于学习的阶段。</a:t>
            </a:r>
          </a:p>
          <a:p>
            <a:pPr algn="just">
              <a:spcAft>
                <a:spcPts val="0"/>
              </a:spcAft>
            </a:pPr>
            <a:r>
              <a:rPr lang="en-US" altLang="zh-CN"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本项目的开发时间较为紧迫，小组成员需要在完成自己别的课程任务的同时兼顾本项目的开发。</a:t>
            </a:r>
          </a:p>
          <a:p>
            <a:pPr indent="266700" algn="just">
              <a:spcAft>
                <a:spcPts val="0"/>
              </a:spcAft>
            </a:pPr>
            <a:r>
              <a:rPr lang="zh-CN" altLang="zh-CN"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本产品项目小组成员还处在磨合期，彼此之间尚未达成完美的合作，还存在着任务分配不均，任务无法及时完成，任务完成效果不佳的问题。</a:t>
            </a:r>
          </a:p>
        </p:txBody>
      </p:sp>
    </p:spTree>
    <p:extLst>
      <p:ext uri="{BB962C8B-B14F-4D97-AF65-F5344CB8AC3E}">
        <p14:creationId xmlns:p14="http://schemas.microsoft.com/office/powerpoint/2010/main" val="36058689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211888" cy="928652"/>
          </a:xfrm>
          <a:prstGeom prst="rect">
            <a:avLst/>
          </a:prstGeom>
        </p:spPr>
        <p:txBody>
          <a:bodyPr wrap="none">
            <a:spAutoFit/>
          </a:bodyPr>
          <a:lstStyle/>
          <a:p>
            <a:pPr>
              <a:lnSpc>
                <a:spcPct val="200000"/>
              </a:lnSpc>
            </a:pPr>
            <a:r>
              <a:rPr lang="en-US" altLang="zh-CN" sz="3200" dirty="0">
                <a:solidFill>
                  <a:schemeClr val="bg1">
                    <a:lumMod val="95000"/>
                  </a:schemeClr>
                </a:solidFill>
                <a:latin typeface="微软雅黑" panose="020B0503020204020204" pitchFamily="34" charset="-122"/>
                <a:ea typeface="微软雅黑" panose="020B0503020204020204" pitchFamily="34" charset="-122"/>
              </a:rPr>
              <a:t>SWOT</a:t>
            </a:r>
            <a:r>
              <a:rPr lang="zh-CN" altLang="en-US" sz="3200" dirty="0">
                <a:solidFill>
                  <a:schemeClr val="bg1">
                    <a:lumMod val="95000"/>
                  </a:schemeClr>
                </a:solidFill>
                <a:latin typeface="微软雅黑" panose="020B0503020204020204" pitchFamily="34" charset="-122"/>
                <a:ea typeface="微软雅黑" panose="020B0503020204020204" pitchFamily="34" charset="-122"/>
              </a:rPr>
              <a:t>分析</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矩形 2">
            <a:extLst>
              <a:ext uri="{FF2B5EF4-FFF2-40B4-BE49-F238E27FC236}">
                <a16:creationId xmlns:a16="http://schemas.microsoft.com/office/drawing/2014/main" id="{9F6B7874-66B0-4D83-BF21-94DC484915FA}"/>
              </a:ext>
            </a:extLst>
          </p:cNvPr>
          <p:cNvSpPr/>
          <p:nvPr/>
        </p:nvSpPr>
        <p:spPr>
          <a:xfrm>
            <a:off x="1796475" y="1630280"/>
            <a:ext cx="3166251" cy="461665"/>
          </a:xfrm>
          <a:prstGeom prst="rect">
            <a:avLst/>
          </a:prstGeom>
        </p:spPr>
        <p:txBody>
          <a:bodyPr wrap="none">
            <a:spAutoFit/>
          </a:bodyPr>
          <a:lstStyle/>
          <a:p>
            <a:r>
              <a:rPr lang="zh-CN" altLang="en-US" sz="2400" b="1" dirty="0">
                <a:solidFill>
                  <a:schemeClr val="bg1"/>
                </a:solidFill>
                <a:cs typeface="Times New Roman" panose="02020603050405020304" pitchFamily="18" charset="0"/>
              </a:rPr>
              <a:t>机会（</a:t>
            </a:r>
            <a:r>
              <a:rPr lang="en-US" altLang="zh-CN" sz="2400" b="1" dirty="0">
                <a:solidFill>
                  <a:schemeClr val="bg1"/>
                </a:solidFill>
                <a:cs typeface="Times New Roman" panose="02020603050405020304" pitchFamily="18" charset="0"/>
              </a:rPr>
              <a:t>opportunities</a:t>
            </a:r>
            <a:r>
              <a:rPr lang="zh-CN" altLang="en-US" sz="2400" b="1" dirty="0">
                <a:solidFill>
                  <a:schemeClr val="bg1"/>
                </a:solidFill>
                <a:cs typeface="Times New Roman" panose="02020603050405020304" pitchFamily="18" charset="0"/>
              </a:rPr>
              <a:t>）</a:t>
            </a:r>
            <a:endParaRPr lang="zh-CN" altLang="en-US" sz="2400" b="1" dirty="0">
              <a:solidFill>
                <a:schemeClr val="bg1"/>
              </a:solidFill>
            </a:endParaRPr>
          </a:p>
        </p:txBody>
      </p:sp>
      <p:sp>
        <p:nvSpPr>
          <p:cNvPr id="4" name="矩形 3">
            <a:extLst>
              <a:ext uri="{FF2B5EF4-FFF2-40B4-BE49-F238E27FC236}">
                <a16:creationId xmlns:a16="http://schemas.microsoft.com/office/drawing/2014/main" id="{F6529633-61A8-4FCF-97CD-AEA39FC5E49C}"/>
              </a:ext>
            </a:extLst>
          </p:cNvPr>
          <p:cNvSpPr/>
          <p:nvPr/>
        </p:nvSpPr>
        <p:spPr>
          <a:xfrm>
            <a:off x="2577582" y="2241947"/>
            <a:ext cx="8455891" cy="1323439"/>
          </a:xfrm>
          <a:prstGeom prst="rect">
            <a:avLst/>
          </a:prstGeom>
        </p:spPr>
        <p:txBody>
          <a:bodyPr wrap="square">
            <a:spAutoFit/>
          </a:bodyPr>
          <a:lstStyle/>
          <a:p>
            <a:pPr indent="266700">
              <a:spcAft>
                <a:spcPts val="0"/>
              </a:spcAft>
            </a:pPr>
            <a:r>
              <a:rPr lang="zh-CN" altLang="en-US"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目前没有能够将软件工程专业学生、老师、毕业生集合起来进行交流的产品，学生跨年级的交流非常不足，这对于整个专业的发展是极其不利的。学生渴望与高低年级的学长学弟进行交流，老师也希望能有一个更加自由的平台与学生交流。本产品能够满足这种需求。</a:t>
            </a:r>
            <a:endParaRPr lang="zh-CN" altLang="zh-CN"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a:extLst>
              <a:ext uri="{FF2B5EF4-FFF2-40B4-BE49-F238E27FC236}">
                <a16:creationId xmlns:a16="http://schemas.microsoft.com/office/drawing/2014/main" id="{3F607025-117F-4888-BB63-C0FF4EB0FAAB}"/>
              </a:ext>
            </a:extLst>
          </p:cNvPr>
          <p:cNvSpPr/>
          <p:nvPr/>
        </p:nvSpPr>
        <p:spPr>
          <a:xfrm>
            <a:off x="1833261" y="3826525"/>
            <a:ext cx="2380845" cy="461665"/>
          </a:xfrm>
          <a:prstGeom prst="rect">
            <a:avLst/>
          </a:prstGeom>
        </p:spPr>
        <p:txBody>
          <a:bodyPr wrap="none">
            <a:spAutoFit/>
          </a:bodyPr>
          <a:lstStyle/>
          <a:p>
            <a:r>
              <a:rPr lang="zh-CN" altLang="en-US" sz="2400" b="1" dirty="0">
                <a:solidFill>
                  <a:schemeClr val="bg1"/>
                </a:solidFill>
                <a:cs typeface="Times New Roman" panose="02020603050405020304" pitchFamily="18" charset="0"/>
              </a:rPr>
              <a:t>威胁（</a:t>
            </a:r>
            <a:r>
              <a:rPr lang="en-US" altLang="zh-CN" sz="2400" b="1" dirty="0">
                <a:solidFill>
                  <a:schemeClr val="bg1"/>
                </a:solidFill>
                <a:cs typeface="Times New Roman" panose="02020603050405020304" pitchFamily="18" charset="0"/>
              </a:rPr>
              <a:t>Threats</a:t>
            </a:r>
            <a:r>
              <a:rPr lang="zh-CN" altLang="en-US" sz="2400" b="1" dirty="0">
                <a:solidFill>
                  <a:schemeClr val="bg1"/>
                </a:solidFill>
                <a:cs typeface="Times New Roman" panose="02020603050405020304" pitchFamily="18" charset="0"/>
              </a:rPr>
              <a:t>）</a:t>
            </a:r>
            <a:endParaRPr lang="zh-CN" altLang="en-US" sz="2400" b="1" dirty="0">
              <a:solidFill>
                <a:schemeClr val="bg1"/>
              </a:solidFill>
            </a:endParaRPr>
          </a:p>
        </p:txBody>
      </p:sp>
      <p:sp>
        <p:nvSpPr>
          <p:cNvPr id="6" name="矩形 5">
            <a:extLst>
              <a:ext uri="{FF2B5EF4-FFF2-40B4-BE49-F238E27FC236}">
                <a16:creationId xmlns:a16="http://schemas.microsoft.com/office/drawing/2014/main" id="{260731DD-30AF-441C-86F4-4856B838AEAC}"/>
              </a:ext>
            </a:extLst>
          </p:cNvPr>
          <p:cNvSpPr/>
          <p:nvPr/>
        </p:nvSpPr>
        <p:spPr>
          <a:xfrm>
            <a:off x="2383139" y="4549330"/>
            <a:ext cx="8455891" cy="1015663"/>
          </a:xfrm>
          <a:prstGeom prst="rect">
            <a:avLst/>
          </a:prstGeom>
        </p:spPr>
        <p:txBody>
          <a:bodyPr wrap="square">
            <a:spAutoFit/>
          </a:bodyPr>
          <a:lstStyle/>
          <a:p>
            <a:pPr indent="266700" algn="just">
              <a:spcAft>
                <a:spcPts val="0"/>
              </a:spcAft>
            </a:pPr>
            <a:r>
              <a:rPr lang="zh-CN" altLang="en-US"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由于本项目属于课程教学项目，同时有别的开发小组在对这一相似的需求进行项目开发。别的开发小组有着开发能力很强的项目成员。他们开发的项目可能有更多的功能和更高的完成度。</a:t>
            </a:r>
            <a:endParaRPr lang="zh-CN" altLang="zh-CN"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848536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3877985"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数据流程和处理流程</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5" name="图片 4">
            <a:extLst>
              <a:ext uri="{FF2B5EF4-FFF2-40B4-BE49-F238E27FC236}">
                <a16:creationId xmlns:a16="http://schemas.microsoft.com/office/drawing/2014/main" id="{19DFF350-7843-4487-B98E-74449C72F6D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386844" y="1882861"/>
            <a:ext cx="10284893" cy="4008187"/>
          </a:xfrm>
          <a:prstGeom prst="rect">
            <a:avLst/>
          </a:prstGeom>
        </p:spPr>
      </p:pic>
    </p:spTree>
    <p:extLst>
      <p:ext uri="{BB962C8B-B14F-4D97-AF65-F5344CB8AC3E}">
        <p14:creationId xmlns:p14="http://schemas.microsoft.com/office/powerpoint/2010/main" val="40441658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3877985"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数据流程和处理流程</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4" name="图片 3">
            <a:extLst>
              <a:ext uri="{FF2B5EF4-FFF2-40B4-BE49-F238E27FC236}">
                <a16:creationId xmlns:a16="http://schemas.microsoft.com/office/drawing/2014/main" id="{E83BC57B-C784-496E-A675-3F93F7DBE8D5}"/>
              </a:ext>
            </a:extLst>
          </p:cNvPr>
          <p:cNvPicPr/>
          <p:nvPr/>
        </p:nvPicPr>
        <p:blipFill>
          <a:blip r:embed="rId3">
            <a:extLst>
              <a:ext uri="{28A0092B-C50C-407E-A947-70E740481C1C}">
                <a14:useLocalDpi xmlns:a14="http://schemas.microsoft.com/office/drawing/2010/main" val="0"/>
              </a:ext>
            </a:extLst>
          </a:blip>
          <a:stretch>
            <a:fillRect/>
          </a:stretch>
        </p:blipFill>
        <p:spPr>
          <a:xfrm>
            <a:off x="1607289" y="1879911"/>
            <a:ext cx="9549442" cy="4147772"/>
          </a:xfrm>
          <a:prstGeom prst="rect">
            <a:avLst/>
          </a:prstGeom>
        </p:spPr>
      </p:pic>
    </p:spTree>
    <p:extLst>
      <p:ext uri="{BB962C8B-B14F-4D97-AF65-F5344CB8AC3E}">
        <p14:creationId xmlns:p14="http://schemas.microsoft.com/office/powerpoint/2010/main" val="199207620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3877985"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数据流程和处理流程</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4" name="图片 3">
            <a:extLst>
              <a:ext uri="{FF2B5EF4-FFF2-40B4-BE49-F238E27FC236}">
                <a16:creationId xmlns:a16="http://schemas.microsoft.com/office/drawing/2014/main" id="{64EF17E4-6224-43F8-93CE-E2DC4AA86CB7}"/>
              </a:ext>
            </a:extLst>
          </p:cNvPr>
          <p:cNvPicPr/>
          <p:nvPr/>
        </p:nvPicPr>
        <p:blipFill>
          <a:blip r:embed="rId3">
            <a:extLst>
              <a:ext uri="{28A0092B-C50C-407E-A947-70E740481C1C}">
                <a14:useLocalDpi xmlns:a14="http://schemas.microsoft.com/office/drawing/2010/main" val="0"/>
              </a:ext>
            </a:extLst>
          </a:blip>
          <a:stretch>
            <a:fillRect/>
          </a:stretch>
        </p:blipFill>
        <p:spPr>
          <a:xfrm>
            <a:off x="1784928" y="1870363"/>
            <a:ext cx="9555734" cy="3931347"/>
          </a:xfrm>
          <a:prstGeom prst="rect">
            <a:avLst/>
          </a:prstGeom>
        </p:spPr>
      </p:pic>
    </p:spTree>
    <p:extLst>
      <p:ext uri="{BB962C8B-B14F-4D97-AF65-F5344CB8AC3E}">
        <p14:creationId xmlns:p14="http://schemas.microsoft.com/office/powerpoint/2010/main" val="21239752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矩形 24"/>
          <p:cNvSpPr/>
          <p:nvPr/>
        </p:nvSpPr>
        <p:spPr>
          <a:xfrm>
            <a:off x="-1511300" y="-1"/>
            <a:ext cx="15214600" cy="416407"/>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梯形 25"/>
          <p:cNvSpPr/>
          <p:nvPr/>
        </p:nvSpPr>
        <p:spPr>
          <a:xfrm rot="10800000">
            <a:off x="4379674" y="418356"/>
            <a:ext cx="3432652" cy="661115"/>
          </a:xfrm>
          <a:prstGeom prst="trapezoid">
            <a:avLst>
              <a:gd name="adj" fmla="val 52992"/>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5486489" y="371586"/>
            <a:ext cx="1270178" cy="707886"/>
          </a:xfrm>
          <a:prstGeom prst="rect">
            <a:avLst/>
          </a:prstGeom>
          <a:noFill/>
        </p:spPr>
        <p:txBody>
          <a:bodyPr wrap="square" rtlCol="0">
            <a:spAutoFit/>
          </a:bodyPr>
          <a:lstStyle/>
          <a:p>
            <a:pPr algn="ctr"/>
            <a:r>
              <a:rPr lang="zh-CN" altLang="en-US" sz="4000" dirty="0">
                <a:solidFill>
                  <a:schemeClr val="bg1"/>
                </a:solidFill>
                <a:latin typeface="微软雅黑" panose="020B0503020204020204" pitchFamily="34" charset="-122"/>
                <a:ea typeface="微软雅黑" panose="020B0503020204020204" pitchFamily="34" charset="-122"/>
              </a:rPr>
              <a:t>目录</a:t>
            </a:r>
          </a:p>
        </p:txBody>
      </p:sp>
      <p:grpSp>
        <p:nvGrpSpPr>
          <p:cNvPr id="10" name="组合 9">
            <a:extLst>
              <a:ext uri="{FF2B5EF4-FFF2-40B4-BE49-F238E27FC236}">
                <a16:creationId xmlns:a16="http://schemas.microsoft.com/office/drawing/2014/main" id="{FCEF6CF5-0E04-4A04-9DC1-3C62CD5C0977}"/>
              </a:ext>
            </a:extLst>
          </p:cNvPr>
          <p:cNvGrpSpPr/>
          <p:nvPr/>
        </p:nvGrpSpPr>
        <p:grpSpPr>
          <a:xfrm>
            <a:off x="2251719" y="1736551"/>
            <a:ext cx="951695" cy="1461947"/>
            <a:chOff x="2251719" y="1736551"/>
            <a:chExt cx="951695" cy="1461947"/>
          </a:xfrm>
        </p:grpSpPr>
        <p:sp>
          <p:nvSpPr>
            <p:cNvPr id="29" name="椭圆 80"/>
            <p:cNvSpPr/>
            <p:nvPr/>
          </p:nvSpPr>
          <p:spPr bwMode="auto">
            <a:xfrm>
              <a:off x="2308756" y="1736551"/>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3" name="文本框 32"/>
            <p:cNvSpPr txBox="1"/>
            <p:nvPr/>
          </p:nvSpPr>
          <p:spPr>
            <a:xfrm>
              <a:off x="2251719" y="2829166"/>
              <a:ext cx="951695"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引言</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2344169" y="1763290"/>
              <a:ext cx="795478" cy="769441"/>
            </a:xfrm>
            <a:prstGeom prst="rect">
              <a:avLst/>
            </a:prstGeom>
            <a:noFill/>
          </p:spPr>
          <p:txBody>
            <a:bodyPr wrap="square" rtlCol="0">
              <a:spAutoFit/>
            </a:bodyPr>
            <a:lstStyle/>
            <a:p>
              <a:pPr algn="ctr"/>
              <a:r>
                <a:rPr lang="en-US" altLang="zh-CN" sz="4400" dirty="0">
                  <a:solidFill>
                    <a:schemeClr val="bg1"/>
                  </a:solidFill>
                </a:rPr>
                <a:t>01</a:t>
              </a:r>
              <a:endParaRPr lang="zh-CN" altLang="en-US" sz="4400" dirty="0">
                <a:solidFill>
                  <a:schemeClr val="bg1"/>
                </a:solidFill>
              </a:endParaRPr>
            </a:p>
          </p:txBody>
        </p:sp>
      </p:grpSp>
      <p:grpSp>
        <p:nvGrpSpPr>
          <p:cNvPr id="7" name="组合 6">
            <a:extLst>
              <a:ext uri="{FF2B5EF4-FFF2-40B4-BE49-F238E27FC236}">
                <a16:creationId xmlns:a16="http://schemas.microsoft.com/office/drawing/2014/main" id="{743EB02B-6011-4D90-A76A-07B437CF307B}"/>
              </a:ext>
            </a:extLst>
          </p:cNvPr>
          <p:cNvGrpSpPr/>
          <p:nvPr/>
        </p:nvGrpSpPr>
        <p:grpSpPr>
          <a:xfrm>
            <a:off x="4247928" y="1735587"/>
            <a:ext cx="1331517" cy="1461947"/>
            <a:chOff x="3255818" y="1734469"/>
            <a:chExt cx="1331517" cy="1461947"/>
          </a:xfrm>
        </p:grpSpPr>
        <p:sp>
          <p:nvSpPr>
            <p:cNvPr id="30" name="椭圆 80"/>
            <p:cNvSpPr/>
            <p:nvPr/>
          </p:nvSpPr>
          <p:spPr bwMode="auto">
            <a:xfrm>
              <a:off x="3478729" y="1734469"/>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5" name="文本框 34"/>
            <p:cNvSpPr txBox="1"/>
            <p:nvPr/>
          </p:nvSpPr>
          <p:spPr>
            <a:xfrm>
              <a:off x="3255818" y="2827084"/>
              <a:ext cx="1331517"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参考资料</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3529088" y="1761208"/>
              <a:ext cx="795478" cy="769441"/>
            </a:xfrm>
            <a:prstGeom prst="rect">
              <a:avLst/>
            </a:prstGeom>
            <a:noFill/>
          </p:spPr>
          <p:txBody>
            <a:bodyPr wrap="square" rtlCol="0">
              <a:spAutoFit/>
            </a:bodyPr>
            <a:lstStyle/>
            <a:p>
              <a:pPr algn="ctr"/>
              <a:r>
                <a:rPr lang="en-US" altLang="zh-CN" sz="4400" dirty="0">
                  <a:solidFill>
                    <a:schemeClr val="bg1"/>
                  </a:solidFill>
                </a:rPr>
                <a:t>02</a:t>
              </a:r>
              <a:endParaRPr lang="zh-CN" altLang="en-US" sz="4400" dirty="0">
                <a:solidFill>
                  <a:schemeClr val="bg1"/>
                </a:solidFill>
              </a:endParaRPr>
            </a:p>
          </p:txBody>
        </p:sp>
      </p:grpSp>
      <p:grpSp>
        <p:nvGrpSpPr>
          <p:cNvPr id="8" name="组合 7">
            <a:extLst>
              <a:ext uri="{FF2B5EF4-FFF2-40B4-BE49-F238E27FC236}">
                <a16:creationId xmlns:a16="http://schemas.microsoft.com/office/drawing/2014/main" id="{1BD297F4-BAF0-4B68-93A4-95BE247F738D}"/>
              </a:ext>
            </a:extLst>
          </p:cNvPr>
          <p:cNvGrpSpPr/>
          <p:nvPr/>
        </p:nvGrpSpPr>
        <p:grpSpPr>
          <a:xfrm>
            <a:off x="6682483" y="1735587"/>
            <a:ext cx="1270179" cy="1461947"/>
            <a:chOff x="5486488" y="1734469"/>
            <a:chExt cx="1270179" cy="1461947"/>
          </a:xfrm>
        </p:grpSpPr>
        <p:sp>
          <p:nvSpPr>
            <p:cNvPr id="31" name="椭圆 80"/>
            <p:cNvSpPr/>
            <p:nvPr/>
          </p:nvSpPr>
          <p:spPr bwMode="auto">
            <a:xfrm>
              <a:off x="5662841" y="1734469"/>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7" name="文本框 36"/>
            <p:cNvSpPr txBox="1"/>
            <p:nvPr/>
          </p:nvSpPr>
          <p:spPr>
            <a:xfrm>
              <a:off x="5486488" y="2827084"/>
              <a:ext cx="1270179"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项目概述</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5701040" y="1761208"/>
              <a:ext cx="795478" cy="769441"/>
            </a:xfrm>
            <a:prstGeom prst="rect">
              <a:avLst/>
            </a:prstGeom>
            <a:noFill/>
          </p:spPr>
          <p:txBody>
            <a:bodyPr wrap="square" rtlCol="0">
              <a:spAutoFit/>
            </a:bodyPr>
            <a:lstStyle/>
            <a:p>
              <a:pPr algn="ctr"/>
              <a:r>
                <a:rPr lang="en-US" altLang="zh-CN" sz="4400" dirty="0">
                  <a:solidFill>
                    <a:schemeClr val="bg1"/>
                  </a:solidFill>
                </a:rPr>
                <a:t>03</a:t>
              </a:r>
              <a:endParaRPr lang="zh-CN" altLang="en-US" sz="4400" dirty="0">
                <a:solidFill>
                  <a:schemeClr val="bg1"/>
                </a:solidFill>
              </a:endParaRPr>
            </a:p>
          </p:txBody>
        </p:sp>
      </p:grpSp>
      <p:grpSp>
        <p:nvGrpSpPr>
          <p:cNvPr id="3" name="组合 2">
            <a:extLst>
              <a:ext uri="{FF2B5EF4-FFF2-40B4-BE49-F238E27FC236}">
                <a16:creationId xmlns:a16="http://schemas.microsoft.com/office/drawing/2014/main" id="{A3B9921C-FD33-4142-A26F-385CA77295EA}"/>
              </a:ext>
            </a:extLst>
          </p:cNvPr>
          <p:cNvGrpSpPr/>
          <p:nvPr/>
        </p:nvGrpSpPr>
        <p:grpSpPr>
          <a:xfrm>
            <a:off x="2076323" y="3908740"/>
            <a:ext cx="1331513" cy="1721890"/>
            <a:chOff x="9803396" y="1733608"/>
            <a:chExt cx="1331513" cy="1721890"/>
          </a:xfrm>
        </p:grpSpPr>
        <p:sp>
          <p:nvSpPr>
            <p:cNvPr id="32" name="矩形 31"/>
            <p:cNvSpPr/>
            <p:nvPr/>
          </p:nvSpPr>
          <p:spPr bwMode="auto">
            <a:xfrm>
              <a:off x="10051700" y="1733608"/>
              <a:ext cx="866314" cy="868920"/>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41" name="文本框 40"/>
            <p:cNvSpPr txBox="1"/>
            <p:nvPr/>
          </p:nvSpPr>
          <p:spPr>
            <a:xfrm>
              <a:off x="9803396" y="2809167"/>
              <a:ext cx="1331513"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项目组织结构（</a:t>
              </a:r>
              <a:r>
                <a:rPr lang="en-US" altLang="zh-CN" dirty="0">
                  <a:solidFill>
                    <a:schemeClr val="bg1"/>
                  </a:solidFill>
                  <a:latin typeface="微软雅黑" panose="020B0503020204020204" pitchFamily="34" charset="-122"/>
                  <a:ea typeface="微软雅黑" panose="020B0503020204020204" pitchFamily="34" charset="-122"/>
                </a:rPr>
                <a:t>OBS</a:t>
              </a:r>
              <a:r>
                <a:rPr lang="zh-CN" altLang="en-US"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10122536" y="1761208"/>
              <a:ext cx="795478" cy="769441"/>
            </a:xfrm>
            <a:prstGeom prst="rect">
              <a:avLst/>
            </a:prstGeom>
            <a:noFill/>
          </p:spPr>
          <p:txBody>
            <a:bodyPr wrap="square" rtlCol="0">
              <a:spAutoFit/>
            </a:bodyPr>
            <a:lstStyle/>
            <a:p>
              <a:pPr algn="ctr"/>
              <a:r>
                <a:rPr lang="en-US" altLang="zh-CN" sz="4400" dirty="0">
                  <a:solidFill>
                    <a:schemeClr val="bg1"/>
                  </a:solidFill>
                </a:rPr>
                <a:t>05</a:t>
              </a:r>
              <a:endParaRPr lang="zh-CN" altLang="en-US" sz="4400" dirty="0">
                <a:solidFill>
                  <a:schemeClr val="bg1"/>
                </a:solidFill>
              </a:endParaRPr>
            </a:p>
          </p:txBody>
        </p:sp>
      </p:grpSp>
      <p:grpSp>
        <p:nvGrpSpPr>
          <p:cNvPr id="9" name="组合 8">
            <a:extLst>
              <a:ext uri="{FF2B5EF4-FFF2-40B4-BE49-F238E27FC236}">
                <a16:creationId xmlns:a16="http://schemas.microsoft.com/office/drawing/2014/main" id="{D1C327EE-0F1F-4A14-84EC-B515D583A239}"/>
              </a:ext>
            </a:extLst>
          </p:cNvPr>
          <p:cNvGrpSpPr/>
          <p:nvPr/>
        </p:nvGrpSpPr>
        <p:grpSpPr>
          <a:xfrm>
            <a:off x="8764403" y="1747812"/>
            <a:ext cx="1331514" cy="1461947"/>
            <a:chOff x="7604668" y="1734469"/>
            <a:chExt cx="1331514" cy="1461947"/>
          </a:xfrm>
        </p:grpSpPr>
        <p:sp>
          <p:nvSpPr>
            <p:cNvPr id="28" name="椭圆 80"/>
            <p:cNvSpPr/>
            <p:nvPr/>
          </p:nvSpPr>
          <p:spPr bwMode="auto">
            <a:xfrm>
              <a:off x="7852525" y="1734469"/>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9" name="文本框 38"/>
            <p:cNvSpPr txBox="1"/>
            <p:nvPr/>
          </p:nvSpPr>
          <p:spPr>
            <a:xfrm>
              <a:off x="7604668" y="2827084"/>
              <a:ext cx="1331514" cy="369332"/>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WBS</a:t>
              </a:r>
            </a:p>
          </p:txBody>
        </p:sp>
        <p:sp>
          <p:nvSpPr>
            <p:cNvPr id="46" name="文本框 45"/>
            <p:cNvSpPr txBox="1"/>
            <p:nvPr/>
          </p:nvSpPr>
          <p:spPr>
            <a:xfrm>
              <a:off x="7887936" y="1761208"/>
              <a:ext cx="795478" cy="769441"/>
            </a:xfrm>
            <a:prstGeom prst="rect">
              <a:avLst/>
            </a:prstGeom>
            <a:noFill/>
          </p:spPr>
          <p:txBody>
            <a:bodyPr wrap="square" rtlCol="0">
              <a:spAutoFit/>
            </a:bodyPr>
            <a:lstStyle/>
            <a:p>
              <a:pPr algn="ctr"/>
              <a:r>
                <a:rPr lang="en-US" altLang="zh-CN" sz="4400" dirty="0">
                  <a:solidFill>
                    <a:schemeClr val="bg1"/>
                  </a:solidFill>
                </a:rPr>
                <a:t>04</a:t>
              </a:r>
              <a:endParaRPr lang="zh-CN" altLang="en-US" sz="4400" dirty="0">
                <a:solidFill>
                  <a:schemeClr val="bg1"/>
                </a:solidFill>
              </a:endParaRPr>
            </a:p>
          </p:txBody>
        </p:sp>
      </p:grpSp>
      <p:grpSp>
        <p:nvGrpSpPr>
          <p:cNvPr id="11" name="组合 10">
            <a:extLst>
              <a:ext uri="{FF2B5EF4-FFF2-40B4-BE49-F238E27FC236}">
                <a16:creationId xmlns:a16="http://schemas.microsoft.com/office/drawing/2014/main" id="{14ED6EE6-1BFD-4273-9D59-31D9E5FB8194}"/>
              </a:ext>
            </a:extLst>
          </p:cNvPr>
          <p:cNvGrpSpPr/>
          <p:nvPr/>
        </p:nvGrpSpPr>
        <p:grpSpPr>
          <a:xfrm>
            <a:off x="4268822" y="3906077"/>
            <a:ext cx="1270179" cy="1461947"/>
            <a:chOff x="4587335" y="3920591"/>
            <a:chExt cx="1270179" cy="1461947"/>
          </a:xfrm>
        </p:grpSpPr>
        <p:sp>
          <p:nvSpPr>
            <p:cNvPr id="49" name="椭圆 80">
              <a:extLst>
                <a:ext uri="{FF2B5EF4-FFF2-40B4-BE49-F238E27FC236}">
                  <a16:creationId xmlns:a16="http://schemas.microsoft.com/office/drawing/2014/main" id="{A0B27FC3-C4E2-4483-8D99-E815FE43C0D9}"/>
                </a:ext>
              </a:extLst>
            </p:cNvPr>
            <p:cNvSpPr/>
            <p:nvPr/>
          </p:nvSpPr>
          <p:spPr bwMode="auto">
            <a:xfrm>
              <a:off x="4788673" y="3920591"/>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53" name="文本框 52">
              <a:extLst>
                <a:ext uri="{FF2B5EF4-FFF2-40B4-BE49-F238E27FC236}">
                  <a16:creationId xmlns:a16="http://schemas.microsoft.com/office/drawing/2014/main" id="{810B5D60-FA1F-4FB7-A5A5-C96388F45F0B}"/>
                </a:ext>
              </a:extLst>
            </p:cNvPr>
            <p:cNvSpPr txBox="1"/>
            <p:nvPr/>
          </p:nvSpPr>
          <p:spPr>
            <a:xfrm>
              <a:off x="4587335" y="5013206"/>
              <a:ext cx="1270179"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甘特图</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58" name="文本框 57">
              <a:extLst>
                <a:ext uri="{FF2B5EF4-FFF2-40B4-BE49-F238E27FC236}">
                  <a16:creationId xmlns:a16="http://schemas.microsoft.com/office/drawing/2014/main" id="{387AACBA-62BE-414F-B71B-1C8FE4189E43}"/>
                </a:ext>
              </a:extLst>
            </p:cNvPr>
            <p:cNvSpPr txBox="1"/>
            <p:nvPr/>
          </p:nvSpPr>
          <p:spPr>
            <a:xfrm>
              <a:off x="4824086" y="3947330"/>
              <a:ext cx="795478" cy="769441"/>
            </a:xfrm>
            <a:prstGeom prst="rect">
              <a:avLst/>
            </a:prstGeom>
            <a:noFill/>
          </p:spPr>
          <p:txBody>
            <a:bodyPr wrap="square" rtlCol="0">
              <a:spAutoFit/>
            </a:bodyPr>
            <a:lstStyle/>
            <a:p>
              <a:pPr algn="ctr"/>
              <a:r>
                <a:rPr lang="en-US" altLang="zh-CN" sz="4400" dirty="0">
                  <a:solidFill>
                    <a:schemeClr val="bg1"/>
                  </a:solidFill>
                </a:rPr>
                <a:t>06</a:t>
              </a:r>
              <a:endParaRPr lang="zh-CN" altLang="en-US" sz="4400" dirty="0">
                <a:solidFill>
                  <a:schemeClr val="bg1"/>
                </a:solidFill>
              </a:endParaRPr>
            </a:p>
          </p:txBody>
        </p:sp>
      </p:grpSp>
      <p:grpSp>
        <p:nvGrpSpPr>
          <p:cNvPr id="12" name="组合 11">
            <a:extLst>
              <a:ext uri="{FF2B5EF4-FFF2-40B4-BE49-F238E27FC236}">
                <a16:creationId xmlns:a16="http://schemas.microsoft.com/office/drawing/2014/main" id="{E1E2CFEE-6523-4483-A1DC-67F923FCCAE1}"/>
              </a:ext>
            </a:extLst>
          </p:cNvPr>
          <p:cNvGrpSpPr/>
          <p:nvPr/>
        </p:nvGrpSpPr>
        <p:grpSpPr>
          <a:xfrm>
            <a:off x="6643703" y="3904663"/>
            <a:ext cx="1270178" cy="1738946"/>
            <a:chOff x="6756667" y="3920591"/>
            <a:chExt cx="1270178" cy="1738946"/>
          </a:xfrm>
        </p:grpSpPr>
        <p:grpSp>
          <p:nvGrpSpPr>
            <p:cNvPr id="4" name="组合 3">
              <a:extLst>
                <a:ext uri="{FF2B5EF4-FFF2-40B4-BE49-F238E27FC236}">
                  <a16:creationId xmlns:a16="http://schemas.microsoft.com/office/drawing/2014/main" id="{AA7EE409-13AB-4435-B2BD-2B6086B16DB1}"/>
                </a:ext>
              </a:extLst>
            </p:cNvPr>
            <p:cNvGrpSpPr/>
            <p:nvPr/>
          </p:nvGrpSpPr>
          <p:grpSpPr>
            <a:xfrm>
              <a:off x="6756667" y="3920591"/>
              <a:ext cx="1270178" cy="1738946"/>
              <a:chOff x="6756667" y="3920591"/>
              <a:chExt cx="1270178" cy="1738946"/>
            </a:xfrm>
          </p:grpSpPr>
          <p:sp>
            <p:nvSpPr>
              <p:cNvPr id="50" name="椭圆 80">
                <a:extLst>
                  <a:ext uri="{FF2B5EF4-FFF2-40B4-BE49-F238E27FC236}">
                    <a16:creationId xmlns:a16="http://schemas.microsoft.com/office/drawing/2014/main" id="{D471A4A1-950B-4F2D-87C1-8FAA52A9DF46}"/>
                  </a:ext>
                </a:extLst>
              </p:cNvPr>
              <p:cNvSpPr/>
              <p:nvPr/>
            </p:nvSpPr>
            <p:spPr bwMode="auto">
              <a:xfrm>
                <a:off x="6983929" y="3920591"/>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54" name="文本框 53">
                <a:extLst>
                  <a:ext uri="{FF2B5EF4-FFF2-40B4-BE49-F238E27FC236}">
                    <a16:creationId xmlns:a16="http://schemas.microsoft.com/office/drawing/2014/main" id="{4140B1BA-17DE-4BFC-BF49-F01656C720D5}"/>
                  </a:ext>
                </a:extLst>
              </p:cNvPr>
              <p:cNvSpPr txBox="1"/>
              <p:nvPr/>
            </p:nvSpPr>
            <p:spPr>
              <a:xfrm>
                <a:off x="6756667" y="5013206"/>
                <a:ext cx="1270178"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项目子计划</a:t>
                </a:r>
                <a:endParaRPr lang="en-US" altLang="zh-CN" dirty="0">
                  <a:solidFill>
                    <a:schemeClr val="bg1"/>
                  </a:solidFill>
                  <a:latin typeface="微软雅黑" panose="020B0503020204020204" pitchFamily="34" charset="-122"/>
                  <a:ea typeface="微软雅黑" panose="020B0503020204020204" pitchFamily="34" charset="-122"/>
                </a:endParaRPr>
              </a:p>
            </p:txBody>
          </p:sp>
        </p:grpSp>
        <p:sp>
          <p:nvSpPr>
            <p:cNvPr id="59" name="文本框 58">
              <a:extLst>
                <a:ext uri="{FF2B5EF4-FFF2-40B4-BE49-F238E27FC236}">
                  <a16:creationId xmlns:a16="http://schemas.microsoft.com/office/drawing/2014/main" id="{0F6EB85B-B1F5-4AA6-B328-4EFDB6599255}"/>
                </a:ext>
              </a:extLst>
            </p:cNvPr>
            <p:cNvSpPr txBox="1"/>
            <p:nvPr/>
          </p:nvSpPr>
          <p:spPr>
            <a:xfrm>
              <a:off x="7034288" y="3947330"/>
              <a:ext cx="795478" cy="769441"/>
            </a:xfrm>
            <a:prstGeom prst="rect">
              <a:avLst/>
            </a:prstGeom>
            <a:noFill/>
          </p:spPr>
          <p:txBody>
            <a:bodyPr wrap="square" rtlCol="0">
              <a:spAutoFit/>
            </a:bodyPr>
            <a:lstStyle/>
            <a:p>
              <a:pPr algn="ctr"/>
              <a:r>
                <a:rPr lang="en-US" altLang="zh-CN" sz="4400" dirty="0">
                  <a:solidFill>
                    <a:schemeClr val="bg1"/>
                  </a:solidFill>
                </a:rPr>
                <a:t>07</a:t>
              </a:r>
              <a:endParaRPr lang="zh-CN" altLang="en-US" sz="4400" dirty="0">
                <a:solidFill>
                  <a:schemeClr val="bg1"/>
                </a:solidFill>
              </a:endParaRPr>
            </a:p>
          </p:txBody>
        </p:sp>
      </p:grpSp>
      <p:grpSp>
        <p:nvGrpSpPr>
          <p:cNvPr id="5" name="组合 4">
            <a:extLst>
              <a:ext uri="{FF2B5EF4-FFF2-40B4-BE49-F238E27FC236}">
                <a16:creationId xmlns:a16="http://schemas.microsoft.com/office/drawing/2014/main" id="{AAF54760-384D-4475-8B7E-14AA8696957E}"/>
              </a:ext>
            </a:extLst>
          </p:cNvPr>
          <p:cNvGrpSpPr/>
          <p:nvPr/>
        </p:nvGrpSpPr>
        <p:grpSpPr>
          <a:xfrm>
            <a:off x="8778917" y="3903249"/>
            <a:ext cx="1331514" cy="1738946"/>
            <a:chOff x="8936182" y="3920591"/>
            <a:chExt cx="1331514" cy="1738946"/>
          </a:xfrm>
        </p:grpSpPr>
        <p:sp>
          <p:nvSpPr>
            <p:cNvPr id="51" name="椭圆 80">
              <a:extLst>
                <a:ext uri="{FF2B5EF4-FFF2-40B4-BE49-F238E27FC236}">
                  <a16:creationId xmlns:a16="http://schemas.microsoft.com/office/drawing/2014/main" id="{C4E7C46B-A223-4557-BA31-B373AAD3F5FC}"/>
                </a:ext>
              </a:extLst>
            </p:cNvPr>
            <p:cNvSpPr/>
            <p:nvPr/>
          </p:nvSpPr>
          <p:spPr bwMode="auto">
            <a:xfrm>
              <a:off x="9168041" y="3920591"/>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55" name="文本框 54">
              <a:extLst>
                <a:ext uri="{FF2B5EF4-FFF2-40B4-BE49-F238E27FC236}">
                  <a16:creationId xmlns:a16="http://schemas.microsoft.com/office/drawing/2014/main" id="{6C09EA6D-8C37-40C7-B499-4BC5BD83C30F}"/>
                </a:ext>
              </a:extLst>
            </p:cNvPr>
            <p:cNvSpPr txBox="1"/>
            <p:nvPr/>
          </p:nvSpPr>
          <p:spPr>
            <a:xfrm>
              <a:off x="8936182" y="5013206"/>
              <a:ext cx="1331514"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阶段组员绩效考评</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84F575A3-496F-47CE-8672-DF02EF3B742B}"/>
                </a:ext>
              </a:extLst>
            </p:cNvPr>
            <p:cNvSpPr txBox="1"/>
            <p:nvPr/>
          </p:nvSpPr>
          <p:spPr>
            <a:xfrm>
              <a:off x="9206240" y="3947330"/>
              <a:ext cx="795478" cy="769441"/>
            </a:xfrm>
            <a:prstGeom prst="rect">
              <a:avLst/>
            </a:prstGeom>
            <a:noFill/>
          </p:spPr>
          <p:txBody>
            <a:bodyPr wrap="square" rtlCol="0">
              <a:spAutoFit/>
            </a:bodyPr>
            <a:lstStyle/>
            <a:p>
              <a:pPr algn="ctr"/>
              <a:r>
                <a:rPr lang="en-US" altLang="zh-CN" sz="4400" dirty="0">
                  <a:solidFill>
                    <a:schemeClr val="bg1"/>
                  </a:solidFill>
                </a:rPr>
                <a:t>08</a:t>
              </a:r>
              <a:endParaRPr lang="zh-CN" altLang="en-US" sz="4400" dirty="0">
                <a:solidFill>
                  <a:schemeClr val="bg1"/>
                </a:solidFill>
              </a:endParaRPr>
            </a:p>
          </p:txBody>
        </p: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改进之处</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Rectangle 1">
            <a:extLst>
              <a:ext uri="{FF2B5EF4-FFF2-40B4-BE49-F238E27FC236}">
                <a16:creationId xmlns:a16="http://schemas.microsoft.com/office/drawing/2014/main" id="{9F481AA9-D8E8-4DDC-AFAC-9719DC7941A1}"/>
              </a:ext>
            </a:extLst>
          </p:cNvPr>
          <p:cNvSpPr>
            <a:spLocks noChangeArrowheads="1"/>
          </p:cNvSpPr>
          <p:nvPr/>
        </p:nvSpPr>
        <p:spPr bwMode="auto">
          <a:xfrm>
            <a:off x="2784763" y="2644170"/>
            <a:ext cx="6622473"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1" i="0" strike="noStrike" cap="none" normalizeH="0" baseline="0" dirty="0">
                <a:ln>
                  <a:noFill/>
                </a:ln>
                <a:solidFill>
                  <a:schemeClr val="bg1">
                    <a:lumMod val="9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en-US" sz="2400" b="1" i="0" strike="noStrike" cap="none" normalizeH="0" baseline="0" dirty="0">
                <a:ln>
                  <a:noFill/>
                </a:ln>
                <a:solidFill>
                  <a:schemeClr val="bg1">
                    <a:lumMod val="9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本系统较现有系统相比进行改进，使得系统对软件工程系列课程更具针对性，同时作为手机端</a:t>
            </a:r>
            <a:r>
              <a:rPr kumimoji="0" lang="en-US" altLang="zh-CN" sz="2400" b="1" i="0" strike="noStrike" cap="none" normalizeH="0" baseline="0" dirty="0">
                <a:ln>
                  <a:noFill/>
                </a:ln>
                <a:solidFill>
                  <a:schemeClr val="bg1">
                    <a:lumMod val="9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app</a:t>
            </a:r>
            <a:r>
              <a:rPr kumimoji="0" lang="zh-CN" altLang="en-US" sz="2400" b="1" i="0" strike="noStrike" cap="none" normalizeH="0" baseline="0" dirty="0">
                <a:ln>
                  <a:noFill/>
                </a:ln>
                <a:solidFill>
                  <a:schemeClr val="bg1">
                    <a:lumMod val="9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，使用方法简单清晰，功能更加完善，且具备讨论专区功能，较现有系统更加方便。</a:t>
            </a:r>
            <a:r>
              <a:rPr kumimoji="0" lang="zh-CN" altLang="en-US" sz="2400" b="1" i="0" strike="noStrike" cap="none" normalizeH="0" baseline="0" dirty="0">
                <a:ln>
                  <a:noFill/>
                </a:ln>
                <a:solidFill>
                  <a:schemeClr val="bg1">
                    <a:lumMod val="95000"/>
                  </a:schemeClr>
                </a:solidFill>
                <a:effectLst/>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2426423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005403"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影响</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Rectangle 1">
            <a:extLst>
              <a:ext uri="{FF2B5EF4-FFF2-40B4-BE49-F238E27FC236}">
                <a16:creationId xmlns:a16="http://schemas.microsoft.com/office/drawing/2014/main" id="{9F481AA9-D8E8-4DDC-AFAC-9719DC7941A1}"/>
              </a:ext>
            </a:extLst>
          </p:cNvPr>
          <p:cNvSpPr>
            <a:spLocks noChangeArrowheads="1"/>
          </p:cNvSpPr>
          <p:nvPr/>
        </p:nvSpPr>
        <p:spPr bwMode="auto">
          <a:xfrm>
            <a:off x="1166649" y="1646170"/>
            <a:ext cx="9990082" cy="4459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kumimoji="0" lang="en-US" altLang="zh-CN" sz="2400" b="1" i="0" strike="noStrike" cap="none" normalizeH="0" baseline="0" dirty="0">
                <a:ln>
                  <a:noFill/>
                </a:ln>
                <a:solidFill>
                  <a:schemeClr val="bg1">
                    <a:lumMod val="9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b="1" dirty="0">
                <a:solidFill>
                  <a:schemeClr val="bg1">
                    <a:lumMod val="95000"/>
                  </a:schemeClr>
                </a:solidFill>
                <a:latin typeface="微软雅黑" panose="020B0503020204020204" pitchFamily="34" charset="-122"/>
                <a:ea typeface="微软雅黑" panose="020B0503020204020204" pitchFamily="34" charset="-122"/>
              </a:rPr>
              <a:t>当代网络教育逐渐兴起，网络环境以其广大的覆盖面，规范化的管理和简单的访问方式逐渐被教育界所重视。通过网络进行教学管理将会极大地帮助教育者与学生，教育者能够更清晰明确地管理学生，发布课程文档，进行测试；学生能更便捷地查看课程文档，进行测试，与同学老师进行沟通，提出问题。</a:t>
            </a:r>
          </a:p>
          <a:p>
            <a:pPr>
              <a:lnSpc>
                <a:spcPct val="150000"/>
              </a:lnSpc>
            </a:pPr>
            <a:r>
              <a:rPr lang="en-US" altLang="zh-CN" sz="2400" b="1" dirty="0">
                <a:solidFill>
                  <a:schemeClr val="bg1">
                    <a:lumMod val="95000"/>
                  </a:schemeClr>
                </a:solidFill>
                <a:latin typeface="微软雅黑" panose="020B0503020204020204" pitchFamily="34" charset="-122"/>
                <a:ea typeface="微软雅黑" panose="020B0503020204020204" pitchFamily="34" charset="-122"/>
              </a:rPr>
              <a:t>	</a:t>
            </a:r>
            <a:r>
              <a:rPr lang="zh-CN" altLang="zh-CN" sz="2400" b="1" dirty="0">
                <a:solidFill>
                  <a:schemeClr val="bg1">
                    <a:lumMod val="95000"/>
                  </a:schemeClr>
                </a:solidFill>
                <a:latin typeface="微软雅黑" panose="020B0503020204020204" pitchFamily="34" charset="-122"/>
                <a:ea typeface="微软雅黑" panose="020B0503020204020204" pitchFamily="34" charset="-122"/>
              </a:rPr>
              <a:t>网络教育管理具有较低的教学成本，更便捷的沟通方式，能够拉近教育者和学生之间的距离。这种管理方式将会成为现代知识普及和群体教育的强大助手。</a:t>
            </a:r>
            <a:endParaRPr kumimoji="0" lang="zh-CN" altLang="en-US" sz="3200" b="1" i="0" strike="noStrike" cap="none" normalizeH="0" baseline="0" dirty="0">
              <a:ln>
                <a:noFill/>
              </a:ln>
              <a:solidFill>
                <a:schemeClr val="bg1">
                  <a:lumMod val="95000"/>
                </a:schemeClr>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988774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236510"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技术可行性</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3" name="表格 2">
            <a:extLst>
              <a:ext uri="{FF2B5EF4-FFF2-40B4-BE49-F238E27FC236}">
                <a16:creationId xmlns:a16="http://schemas.microsoft.com/office/drawing/2014/main" id="{972602E8-E756-44EC-92D0-DC80E78B2623}"/>
              </a:ext>
            </a:extLst>
          </p:cNvPr>
          <p:cNvGraphicFramePr>
            <a:graphicFrameLocks noGrp="1"/>
          </p:cNvGraphicFramePr>
          <p:nvPr>
            <p:extLst>
              <p:ext uri="{D42A27DB-BD31-4B8C-83A1-F6EECF244321}">
                <p14:modId xmlns:p14="http://schemas.microsoft.com/office/powerpoint/2010/main" val="1670748579"/>
              </p:ext>
            </p:extLst>
          </p:nvPr>
        </p:nvGraphicFramePr>
        <p:xfrm>
          <a:off x="1046490" y="2109884"/>
          <a:ext cx="10134128" cy="4410456"/>
        </p:xfrm>
        <a:graphic>
          <a:graphicData uri="http://schemas.openxmlformats.org/drawingml/2006/table">
            <a:tbl>
              <a:tblPr firstRow="1" firstCol="1" bandRow="1">
                <a:tableStyleId>{F5AB1C69-6EDB-4FF4-983F-18BD219EF322}</a:tableStyleId>
              </a:tblPr>
              <a:tblGrid>
                <a:gridCol w="1048318">
                  <a:extLst>
                    <a:ext uri="{9D8B030D-6E8A-4147-A177-3AD203B41FA5}">
                      <a16:colId xmlns:a16="http://schemas.microsoft.com/office/drawing/2014/main" val="1606734571"/>
                    </a:ext>
                  </a:extLst>
                </a:gridCol>
                <a:gridCol w="1755873">
                  <a:extLst>
                    <a:ext uri="{9D8B030D-6E8A-4147-A177-3AD203B41FA5}">
                      <a16:colId xmlns:a16="http://schemas.microsoft.com/office/drawing/2014/main" val="3976028105"/>
                    </a:ext>
                  </a:extLst>
                </a:gridCol>
                <a:gridCol w="1581152">
                  <a:extLst>
                    <a:ext uri="{9D8B030D-6E8A-4147-A177-3AD203B41FA5}">
                      <a16:colId xmlns:a16="http://schemas.microsoft.com/office/drawing/2014/main" val="4251968857"/>
                    </a:ext>
                  </a:extLst>
                </a:gridCol>
                <a:gridCol w="2986344">
                  <a:extLst>
                    <a:ext uri="{9D8B030D-6E8A-4147-A177-3AD203B41FA5}">
                      <a16:colId xmlns:a16="http://schemas.microsoft.com/office/drawing/2014/main" val="1450002976"/>
                    </a:ext>
                  </a:extLst>
                </a:gridCol>
                <a:gridCol w="2762441">
                  <a:extLst>
                    <a:ext uri="{9D8B030D-6E8A-4147-A177-3AD203B41FA5}">
                      <a16:colId xmlns:a16="http://schemas.microsoft.com/office/drawing/2014/main" val="172913491"/>
                    </a:ext>
                  </a:extLst>
                </a:gridCol>
              </a:tblGrid>
              <a:tr h="0">
                <a:tc>
                  <a:txBody>
                    <a:bodyPr/>
                    <a:lstStyle/>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方案</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开发语言</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框架</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优点</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缺点</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3931545"/>
                  </a:ext>
                </a:extLst>
              </a:tr>
              <a:tr h="0">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1</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dirty="0">
                          <a:effectLst/>
                          <a:latin typeface="微软雅黑" panose="020B0503020204020204" pitchFamily="34" charset="-122"/>
                          <a:ea typeface="微软雅黑" panose="020B0503020204020204" pitchFamily="34" charset="-122"/>
                        </a:rPr>
                        <a:t>JAVA</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dirty="0">
                          <a:effectLst/>
                          <a:latin typeface="微软雅黑" panose="020B0503020204020204" pitchFamily="34" charset="-122"/>
                          <a:ea typeface="微软雅黑" panose="020B0503020204020204" pitchFamily="34" charset="-122"/>
                        </a:rPr>
                        <a:t>Spring</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文档丰富；</a:t>
                      </a:r>
                    </a:p>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社区活跃；</a:t>
                      </a:r>
                    </a:p>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组内大部分成员对</a:t>
                      </a:r>
                      <a:r>
                        <a:rPr lang="en-US" sz="2000" u="none" kern="100" dirty="0">
                          <a:effectLst/>
                          <a:latin typeface="微软雅黑" panose="020B0503020204020204" pitchFamily="34" charset="-122"/>
                          <a:ea typeface="微软雅黑" panose="020B0503020204020204" pitchFamily="34" charset="-122"/>
                        </a:rPr>
                        <a:t>Java</a:t>
                      </a:r>
                      <a:r>
                        <a:rPr lang="zh-CN" sz="2000" u="none" kern="100" dirty="0">
                          <a:effectLst/>
                          <a:latin typeface="微软雅黑" panose="020B0503020204020204" pitchFamily="34" charset="-122"/>
                          <a:ea typeface="微软雅黑" panose="020B0503020204020204" pitchFamily="34" charset="-122"/>
                        </a:rPr>
                        <a:t>语言较</a:t>
                      </a:r>
                      <a:r>
                        <a:rPr lang="en-US" sz="2000" u="none" kern="100" dirty="0">
                          <a:effectLst/>
                          <a:latin typeface="微软雅黑" panose="020B0503020204020204" pitchFamily="34" charset="-122"/>
                          <a:ea typeface="微软雅黑" panose="020B0503020204020204" pitchFamily="34" charset="-122"/>
                        </a:rPr>
                        <a:t>Python</a:t>
                      </a:r>
                      <a:r>
                        <a:rPr lang="zh-CN" sz="2000" u="none" kern="100" dirty="0">
                          <a:effectLst/>
                          <a:latin typeface="微软雅黑" panose="020B0503020204020204" pitchFamily="34" charset="-122"/>
                          <a:ea typeface="微软雅黑" panose="020B0503020204020204" pitchFamily="34" charset="-122"/>
                        </a:rPr>
                        <a:t>来说更熟悉；</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组内没有成员对该框架有过开发经验；</a:t>
                      </a:r>
                    </a:p>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功能繁杂，学习难度较方案一更大；</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584365273"/>
                  </a:ext>
                </a:extLst>
              </a:tr>
              <a:tr h="0">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2</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Python</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Django</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入门难度低；</a:t>
                      </a:r>
                    </a:p>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文档丰富；</a:t>
                      </a:r>
                    </a:p>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社区活跃；</a:t>
                      </a:r>
                    </a:p>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适合轻量级网站的快速开发；</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组内大部分成员对</a:t>
                      </a:r>
                      <a:r>
                        <a:rPr lang="en-US" sz="2000" u="none" kern="100" dirty="0">
                          <a:effectLst/>
                          <a:latin typeface="微软雅黑" panose="020B0503020204020204" pitchFamily="34" charset="-122"/>
                          <a:ea typeface="微软雅黑" panose="020B0503020204020204" pitchFamily="34" charset="-122"/>
                        </a:rPr>
                        <a:t>Python</a:t>
                      </a:r>
                      <a:r>
                        <a:rPr lang="zh-CN" sz="2000" u="none" kern="100" dirty="0">
                          <a:effectLst/>
                          <a:latin typeface="微软雅黑" panose="020B0503020204020204" pitchFamily="34" charset="-122"/>
                          <a:ea typeface="微软雅黑" panose="020B0503020204020204" pitchFamily="34" charset="-122"/>
                        </a:rPr>
                        <a:t>并不熟悉；</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142490381"/>
                  </a:ext>
                </a:extLst>
              </a:tr>
            </a:tbl>
          </a:graphicData>
        </a:graphic>
      </p:graphicFrame>
      <p:sp>
        <p:nvSpPr>
          <p:cNvPr id="4" name="Rectangle 1">
            <a:extLst>
              <a:ext uri="{FF2B5EF4-FFF2-40B4-BE49-F238E27FC236}">
                <a16:creationId xmlns:a16="http://schemas.microsoft.com/office/drawing/2014/main" id="{33BB745E-6286-4919-8834-975F4A05EFDF}"/>
              </a:ext>
            </a:extLst>
          </p:cNvPr>
          <p:cNvSpPr>
            <a:spLocks noChangeArrowheads="1"/>
          </p:cNvSpPr>
          <p:nvPr/>
        </p:nvSpPr>
        <p:spPr bwMode="auto">
          <a:xfrm>
            <a:off x="935650" y="1526179"/>
            <a:ext cx="229421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strike="noStrike" cap="none" normalizeH="0" baseline="0" dirty="0">
                <a:ln>
                  <a:noFill/>
                </a:ln>
                <a:solidFill>
                  <a:schemeClr val="bg1">
                    <a:lumMod val="9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网站后端可选技术</a:t>
            </a:r>
            <a:r>
              <a:rPr kumimoji="0" lang="zh-CN" altLang="en-US" sz="2000" b="1" i="0" strike="noStrike" cap="none" normalizeH="0" baseline="0" dirty="0">
                <a:ln>
                  <a:noFill/>
                </a:ln>
                <a:solidFill>
                  <a:schemeClr val="bg1">
                    <a:lumMod val="95000"/>
                  </a:schemeClr>
                </a:solidFill>
                <a:effectLst/>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7670137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236510"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技术可行性</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 name="Rectangle 1">
            <a:extLst>
              <a:ext uri="{FF2B5EF4-FFF2-40B4-BE49-F238E27FC236}">
                <a16:creationId xmlns:a16="http://schemas.microsoft.com/office/drawing/2014/main" id="{33BB745E-6286-4919-8834-975F4A05EFDF}"/>
              </a:ext>
            </a:extLst>
          </p:cNvPr>
          <p:cNvSpPr>
            <a:spLocks noChangeArrowheads="1"/>
          </p:cNvSpPr>
          <p:nvPr/>
        </p:nvSpPr>
        <p:spPr bwMode="auto">
          <a:xfrm>
            <a:off x="935650" y="1526179"/>
            <a:ext cx="225254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zh-CN" sz="2000" b="1" dirty="0">
                <a:solidFill>
                  <a:schemeClr val="bg1">
                    <a:lumMod val="95000"/>
                  </a:schemeClr>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en-US" sz="2000" b="1" dirty="0">
                <a:solidFill>
                  <a:schemeClr val="bg1">
                    <a:lumMod val="95000"/>
                  </a:schemeClr>
                </a:solidFill>
                <a:latin typeface="微软雅黑" panose="020B0503020204020204" pitchFamily="34" charset="-122"/>
                <a:ea typeface="微软雅黑" panose="020B0503020204020204" pitchFamily="34" charset="-122"/>
                <a:cs typeface="Times New Roman" panose="02020603050405020304" pitchFamily="18" charset="0"/>
              </a:rPr>
              <a:t>前端可选技术</a:t>
            </a:r>
            <a:endParaRPr kumimoji="0" lang="zh-CN" altLang="en-US" sz="2000" b="1" i="0" strike="noStrike" cap="none" normalizeH="0" baseline="0" dirty="0">
              <a:ln>
                <a:noFill/>
              </a:ln>
              <a:solidFill>
                <a:schemeClr val="bg1">
                  <a:lumMod val="95000"/>
                </a:schemeClr>
              </a:solidFill>
              <a:effectLst/>
              <a:latin typeface="微软雅黑" panose="020B0503020204020204" pitchFamily="34" charset="-122"/>
              <a:ea typeface="微软雅黑" panose="020B0503020204020204" pitchFamily="34" charset="-122"/>
            </a:endParaRPr>
          </a:p>
        </p:txBody>
      </p:sp>
      <p:graphicFrame>
        <p:nvGraphicFramePr>
          <p:cNvPr id="2" name="表格 1">
            <a:extLst>
              <a:ext uri="{FF2B5EF4-FFF2-40B4-BE49-F238E27FC236}">
                <a16:creationId xmlns:a16="http://schemas.microsoft.com/office/drawing/2014/main" id="{80B87D60-F0A0-4B7A-B721-858FF8AE80D6}"/>
              </a:ext>
            </a:extLst>
          </p:cNvPr>
          <p:cNvGraphicFramePr>
            <a:graphicFrameLocks noGrp="1"/>
          </p:cNvGraphicFramePr>
          <p:nvPr>
            <p:extLst>
              <p:ext uri="{D42A27DB-BD31-4B8C-83A1-F6EECF244321}">
                <p14:modId xmlns:p14="http://schemas.microsoft.com/office/powerpoint/2010/main" val="3014026457"/>
              </p:ext>
            </p:extLst>
          </p:nvPr>
        </p:nvGraphicFramePr>
        <p:xfrm>
          <a:off x="983427" y="2113390"/>
          <a:ext cx="10656778" cy="4302760"/>
        </p:xfrm>
        <a:graphic>
          <a:graphicData uri="http://schemas.openxmlformats.org/drawingml/2006/table">
            <a:tbl>
              <a:tblPr firstRow="1" firstCol="1" bandRow="1">
                <a:tableStyleId>{F5AB1C69-6EDB-4FF4-983F-18BD219EF322}</a:tableStyleId>
              </a:tblPr>
              <a:tblGrid>
                <a:gridCol w="737798">
                  <a:extLst>
                    <a:ext uri="{9D8B030D-6E8A-4147-A177-3AD203B41FA5}">
                      <a16:colId xmlns:a16="http://schemas.microsoft.com/office/drawing/2014/main" val="4251863491"/>
                    </a:ext>
                  </a:extLst>
                </a:gridCol>
                <a:gridCol w="1675697">
                  <a:extLst>
                    <a:ext uri="{9D8B030D-6E8A-4147-A177-3AD203B41FA5}">
                      <a16:colId xmlns:a16="http://schemas.microsoft.com/office/drawing/2014/main" val="2774237521"/>
                    </a:ext>
                  </a:extLst>
                </a:gridCol>
                <a:gridCol w="2178338">
                  <a:extLst>
                    <a:ext uri="{9D8B030D-6E8A-4147-A177-3AD203B41FA5}">
                      <a16:colId xmlns:a16="http://schemas.microsoft.com/office/drawing/2014/main" val="257401539"/>
                    </a:ext>
                  </a:extLst>
                </a:gridCol>
                <a:gridCol w="2647565">
                  <a:extLst>
                    <a:ext uri="{9D8B030D-6E8A-4147-A177-3AD203B41FA5}">
                      <a16:colId xmlns:a16="http://schemas.microsoft.com/office/drawing/2014/main" val="808021923"/>
                    </a:ext>
                  </a:extLst>
                </a:gridCol>
                <a:gridCol w="3417380">
                  <a:extLst>
                    <a:ext uri="{9D8B030D-6E8A-4147-A177-3AD203B41FA5}">
                      <a16:colId xmlns:a16="http://schemas.microsoft.com/office/drawing/2014/main" val="1126499473"/>
                    </a:ext>
                  </a:extLst>
                </a:gridCol>
              </a:tblGrid>
              <a:tr h="0">
                <a:tc>
                  <a:txBody>
                    <a:bodyPr/>
                    <a:lstStyle/>
                    <a:p>
                      <a:pPr algn="ct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编号</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开发语言</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框架</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优点</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缺点</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148167836"/>
                  </a:ext>
                </a:extLst>
              </a:tr>
              <a:tr h="0">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1</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HTML5+CSS+ JavaScript</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dirty="0">
                          <a:effectLst/>
                          <a:latin typeface="微软雅黑" panose="020B0503020204020204" pitchFamily="34" charset="-122"/>
                          <a:ea typeface="微软雅黑" panose="020B0503020204020204" pitchFamily="34" charset="-122"/>
                        </a:rPr>
                        <a:t>Bootstrap+ jQuery</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简洁易懂，功能强大</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涉及技术较多</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738875655"/>
                  </a:ext>
                </a:extLst>
              </a:tr>
              <a:tr h="0">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2</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dirty="0">
                          <a:effectLst/>
                          <a:latin typeface="微软雅黑" panose="020B0503020204020204" pitchFamily="34" charset="-122"/>
                          <a:ea typeface="微软雅黑" panose="020B0503020204020204" pitchFamily="34" charset="-122"/>
                        </a:rPr>
                        <a:t>java</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Spring</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组员对其有一定的熟悉，功能强大</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只能开发安卓平台应用</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967329982"/>
                  </a:ext>
                </a:extLst>
              </a:tr>
              <a:tr h="0">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3</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Object-C</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 </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功能强大，可以开发</a:t>
                      </a:r>
                      <a:r>
                        <a:rPr lang="en-US" sz="2000" u="none" kern="100" dirty="0">
                          <a:effectLst/>
                          <a:latin typeface="微软雅黑" panose="020B0503020204020204" pitchFamily="34" charset="-122"/>
                          <a:ea typeface="微软雅黑" panose="020B0503020204020204" pitchFamily="34" charset="-122"/>
                        </a:rPr>
                        <a:t>IOS</a:t>
                      </a:r>
                      <a:r>
                        <a:rPr lang="zh-CN" sz="2000" u="none" kern="100" dirty="0">
                          <a:effectLst/>
                          <a:latin typeface="微软雅黑" panose="020B0503020204020204" pitchFamily="34" charset="-122"/>
                          <a:ea typeface="微软雅黑" panose="020B0503020204020204" pitchFamily="34" charset="-122"/>
                        </a:rPr>
                        <a:t>平台的应用</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组内成员对其熟悉度不够</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030549095"/>
                  </a:ext>
                </a:extLst>
              </a:tr>
              <a:tr h="0">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4</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C++</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 </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简洁易懂，功能强大，与</a:t>
                      </a:r>
                      <a:r>
                        <a:rPr lang="en-US" sz="2000" u="none" kern="100" dirty="0">
                          <a:effectLst/>
                          <a:latin typeface="微软雅黑" panose="020B0503020204020204" pitchFamily="34" charset="-122"/>
                          <a:ea typeface="微软雅黑" panose="020B0503020204020204" pitchFamily="34" charset="-122"/>
                        </a:rPr>
                        <a:t>C</a:t>
                      </a:r>
                      <a:r>
                        <a:rPr lang="zh-CN" sz="2000" u="none" kern="100" dirty="0">
                          <a:effectLst/>
                          <a:latin typeface="微软雅黑" panose="020B0503020204020204" pitchFamily="34" charset="-122"/>
                          <a:ea typeface="微软雅黑" panose="020B0503020204020204" pitchFamily="34" charset="-122"/>
                        </a:rPr>
                        <a:t>语言、</a:t>
                      </a:r>
                      <a:r>
                        <a:rPr lang="en-US" sz="2000" u="none" kern="100" dirty="0">
                          <a:effectLst/>
                          <a:latin typeface="微软雅黑" panose="020B0503020204020204" pitchFamily="34" charset="-122"/>
                          <a:ea typeface="微软雅黑" panose="020B0503020204020204" pitchFamily="34" charset="-122"/>
                        </a:rPr>
                        <a:t>Java</a:t>
                      </a:r>
                      <a:r>
                        <a:rPr lang="zh-CN" sz="2000" u="none" kern="100" dirty="0">
                          <a:effectLst/>
                          <a:latin typeface="微软雅黑" panose="020B0503020204020204" pitchFamily="34" charset="-122"/>
                          <a:ea typeface="微软雅黑" panose="020B0503020204020204" pitchFamily="34" charset="-122"/>
                        </a:rPr>
                        <a:t>语言相似</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组内成员对其熟悉度不够</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167009738"/>
                  </a:ext>
                </a:extLst>
              </a:tr>
            </a:tbl>
          </a:graphicData>
        </a:graphic>
      </p:graphicFrame>
    </p:spTree>
    <p:extLst>
      <p:ext uri="{BB962C8B-B14F-4D97-AF65-F5344CB8AC3E}">
        <p14:creationId xmlns:p14="http://schemas.microsoft.com/office/powerpoint/2010/main" val="367899641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236510"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技术可行性</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 name="Rectangle 1">
            <a:extLst>
              <a:ext uri="{FF2B5EF4-FFF2-40B4-BE49-F238E27FC236}">
                <a16:creationId xmlns:a16="http://schemas.microsoft.com/office/drawing/2014/main" id="{33BB745E-6286-4919-8834-975F4A05EFDF}"/>
              </a:ext>
            </a:extLst>
          </p:cNvPr>
          <p:cNvSpPr>
            <a:spLocks noChangeArrowheads="1"/>
          </p:cNvSpPr>
          <p:nvPr/>
        </p:nvSpPr>
        <p:spPr bwMode="auto">
          <a:xfrm>
            <a:off x="934701" y="1724405"/>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zh-CN" altLang="en-US" sz="2000" b="1" dirty="0">
                <a:solidFill>
                  <a:schemeClr val="bg1">
                    <a:lumMod val="95000"/>
                  </a:schemeClr>
                </a:solidFill>
                <a:latin typeface="微软雅黑" panose="020B0503020204020204" pitchFamily="34" charset="-122"/>
                <a:ea typeface="微软雅黑" panose="020B0503020204020204" pitchFamily="34" charset="-122"/>
                <a:cs typeface="Times New Roman" panose="02020603050405020304" pitchFamily="18" charset="0"/>
              </a:rPr>
              <a:t>数据库可选技术</a:t>
            </a:r>
            <a:endParaRPr kumimoji="0" lang="zh-CN" altLang="en-US" sz="2000" b="1" i="0" strike="noStrike" cap="none" normalizeH="0" baseline="0" dirty="0">
              <a:ln>
                <a:noFill/>
              </a:ln>
              <a:solidFill>
                <a:schemeClr val="bg1">
                  <a:lumMod val="95000"/>
                </a:schemeClr>
              </a:solidFill>
              <a:effectLst/>
              <a:latin typeface="微软雅黑" panose="020B0503020204020204" pitchFamily="34" charset="-122"/>
              <a:ea typeface="微软雅黑" panose="020B0503020204020204" pitchFamily="34" charset="-122"/>
            </a:endParaRPr>
          </a:p>
        </p:txBody>
      </p:sp>
      <p:graphicFrame>
        <p:nvGraphicFramePr>
          <p:cNvPr id="3" name="表格 2">
            <a:extLst>
              <a:ext uri="{FF2B5EF4-FFF2-40B4-BE49-F238E27FC236}">
                <a16:creationId xmlns:a16="http://schemas.microsoft.com/office/drawing/2014/main" id="{934E4BCC-56F9-4511-A4C8-EBE1A2A4D2AF}"/>
              </a:ext>
            </a:extLst>
          </p:cNvPr>
          <p:cNvGraphicFramePr>
            <a:graphicFrameLocks noGrp="1"/>
          </p:cNvGraphicFramePr>
          <p:nvPr>
            <p:extLst>
              <p:ext uri="{D42A27DB-BD31-4B8C-83A1-F6EECF244321}">
                <p14:modId xmlns:p14="http://schemas.microsoft.com/office/powerpoint/2010/main" val="3780338463"/>
              </p:ext>
            </p:extLst>
          </p:nvPr>
        </p:nvGraphicFramePr>
        <p:xfrm>
          <a:off x="1120063" y="2790118"/>
          <a:ext cx="10092565" cy="2000631"/>
        </p:xfrm>
        <a:graphic>
          <a:graphicData uri="http://schemas.openxmlformats.org/drawingml/2006/table">
            <a:tbl>
              <a:tblPr firstRow="1" firstCol="1" bandRow="1">
                <a:tableStyleId>{F5AB1C69-6EDB-4FF4-983F-18BD219EF322}</a:tableStyleId>
              </a:tblPr>
              <a:tblGrid>
                <a:gridCol w="962419">
                  <a:extLst>
                    <a:ext uri="{9D8B030D-6E8A-4147-A177-3AD203B41FA5}">
                      <a16:colId xmlns:a16="http://schemas.microsoft.com/office/drawing/2014/main" val="100666235"/>
                    </a:ext>
                  </a:extLst>
                </a:gridCol>
                <a:gridCol w="1967346">
                  <a:extLst>
                    <a:ext uri="{9D8B030D-6E8A-4147-A177-3AD203B41FA5}">
                      <a16:colId xmlns:a16="http://schemas.microsoft.com/office/drawing/2014/main" val="439479786"/>
                    </a:ext>
                  </a:extLst>
                </a:gridCol>
                <a:gridCol w="3588327">
                  <a:extLst>
                    <a:ext uri="{9D8B030D-6E8A-4147-A177-3AD203B41FA5}">
                      <a16:colId xmlns:a16="http://schemas.microsoft.com/office/drawing/2014/main" val="669076393"/>
                    </a:ext>
                  </a:extLst>
                </a:gridCol>
                <a:gridCol w="3574473">
                  <a:extLst>
                    <a:ext uri="{9D8B030D-6E8A-4147-A177-3AD203B41FA5}">
                      <a16:colId xmlns:a16="http://schemas.microsoft.com/office/drawing/2014/main" val="200979462"/>
                    </a:ext>
                  </a:extLst>
                </a:gridCol>
              </a:tblGrid>
              <a:tr h="0">
                <a:tc>
                  <a:txBody>
                    <a:bodyPr/>
                    <a:lstStyle/>
                    <a:p>
                      <a:pPr algn="ctr">
                        <a:lnSpc>
                          <a:spcPct val="150000"/>
                        </a:lnSpc>
                        <a:spcAft>
                          <a:spcPts val="0"/>
                        </a:spcAft>
                      </a:pPr>
                      <a:r>
                        <a:rPr lang="zh-CN" sz="2400" u="none" kern="100" dirty="0">
                          <a:effectLst/>
                          <a:latin typeface="微软雅黑" panose="020B0503020204020204" pitchFamily="34" charset="-122"/>
                          <a:ea typeface="微软雅黑" panose="020B0503020204020204" pitchFamily="34" charset="-122"/>
                        </a:rPr>
                        <a:t>方案</a:t>
                      </a:r>
                      <a:endParaRPr lang="zh-CN" sz="24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u="none" kern="100">
                          <a:effectLst/>
                          <a:latin typeface="微软雅黑" panose="020B0503020204020204" pitchFamily="34" charset="-122"/>
                          <a:ea typeface="微软雅黑" panose="020B0503020204020204" pitchFamily="34" charset="-122"/>
                        </a:rPr>
                        <a:t>数据库工具</a:t>
                      </a:r>
                      <a:endParaRPr lang="zh-CN" sz="24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u="none" kern="100">
                          <a:effectLst/>
                          <a:latin typeface="微软雅黑" panose="020B0503020204020204" pitchFamily="34" charset="-122"/>
                          <a:ea typeface="微软雅黑" panose="020B0503020204020204" pitchFamily="34" charset="-122"/>
                        </a:rPr>
                        <a:t>优点</a:t>
                      </a:r>
                      <a:endParaRPr lang="zh-CN" sz="24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u="none" kern="100">
                          <a:effectLst/>
                          <a:latin typeface="微软雅黑" panose="020B0503020204020204" pitchFamily="34" charset="-122"/>
                          <a:ea typeface="微软雅黑" panose="020B0503020204020204" pitchFamily="34" charset="-122"/>
                        </a:rPr>
                        <a:t>缺点</a:t>
                      </a:r>
                      <a:endParaRPr lang="zh-CN" sz="24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887725447"/>
                  </a:ext>
                </a:extLst>
              </a:tr>
              <a:tr h="0">
                <a:tc>
                  <a:txBody>
                    <a:bodyPr/>
                    <a:lstStyle/>
                    <a:p>
                      <a:pPr algn="ctr">
                        <a:lnSpc>
                          <a:spcPct val="150000"/>
                        </a:lnSpc>
                        <a:spcAft>
                          <a:spcPts val="0"/>
                        </a:spcAft>
                      </a:pPr>
                      <a:r>
                        <a:rPr lang="en-US" sz="2400" u="none" kern="100">
                          <a:effectLst/>
                          <a:latin typeface="微软雅黑" panose="020B0503020204020204" pitchFamily="34" charset="-122"/>
                          <a:ea typeface="微软雅黑" panose="020B0503020204020204" pitchFamily="34" charset="-122"/>
                        </a:rPr>
                        <a:t>1</a:t>
                      </a:r>
                      <a:endParaRPr lang="zh-CN" sz="24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u="none" kern="100">
                          <a:effectLst/>
                          <a:latin typeface="微软雅黑" panose="020B0503020204020204" pitchFamily="34" charset="-122"/>
                          <a:ea typeface="微软雅黑" panose="020B0503020204020204" pitchFamily="34" charset="-122"/>
                        </a:rPr>
                        <a:t>MySQL</a:t>
                      </a:r>
                      <a:endParaRPr lang="zh-CN" sz="24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u="none" kern="100">
                          <a:effectLst/>
                          <a:latin typeface="微软雅黑" panose="020B0503020204020204" pitchFamily="34" charset="-122"/>
                          <a:ea typeface="微软雅黑" panose="020B0503020204020204" pitchFamily="34" charset="-122"/>
                        </a:rPr>
                        <a:t>开源，安装方便，使用简单</a:t>
                      </a:r>
                      <a:endParaRPr lang="zh-CN" sz="24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u="none" kern="100">
                          <a:effectLst/>
                          <a:latin typeface="微软雅黑" panose="020B0503020204020204" pitchFamily="34" charset="-122"/>
                          <a:ea typeface="微软雅黑" panose="020B0503020204020204" pitchFamily="34" charset="-122"/>
                        </a:rPr>
                        <a:t>相对于</a:t>
                      </a:r>
                      <a:r>
                        <a:rPr lang="en-US" sz="2400" u="none" kern="100">
                          <a:effectLst/>
                          <a:latin typeface="微软雅黑" panose="020B0503020204020204" pitchFamily="34" charset="-122"/>
                          <a:ea typeface="微软雅黑" panose="020B0503020204020204" pitchFamily="34" charset="-122"/>
                        </a:rPr>
                        <a:t>SQL server</a:t>
                      </a:r>
                      <a:r>
                        <a:rPr lang="zh-CN" sz="2400" u="none" kern="100">
                          <a:effectLst/>
                          <a:latin typeface="微软雅黑" panose="020B0503020204020204" pitchFamily="34" charset="-122"/>
                          <a:ea typeface="微软雅黑" panose="020B0503020204020204" pitchFamily="34" charset="-122"/>
                        </a:rPr>
                        <a:t>来说功能不够强</a:t>
                      </a:r>
                      <a:endParaRPr lang="zh-CN" sz="24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24650466"/>
                  </a:ext>
                </a:extLst>
              </a:tr>
              <a:tr h="0">
                <a:tc>
                  <a:txBody>
                    <a:bodyPr/>
                    <a:lstStyle/>
                    <a:p>
                      <a:pPr algn="ctr">
                        <a:lnSpc>
                          <a:spcPct val="150000"/>
                        </a:lnSpc>
                        <a:spcAft>
                          <a:spcPts val="0"/>
                        </a:spcAft>
                      </a:pPr>
                      <a:r>
                        <a:rPr lang="en-US" sz="2400" u="none" kern="100">
                          <a:effectLst/>
                          <a:latin typeface="微软雅黑" panose="020B0503020204020204" pitchFamily="34" charset="-122"/>
                          <a:ea typeface="微软雅黑" panose="020B0503020204020204" pitchFamily="34" charset="-122"/>
                        </a:rPr>
                        <a:t>2</a:t>
                      </a:r>
                      <a:endParaRPr lang="zh-CN" sz="24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u="none" kern="100" dirty="0">
                          <a:effectLst/>
                          <a:latin typeface="微软雅黑" panose="020B0503020204020204" pitchFamily="34" charset="-122"/>
                          <a:ea typeface="微软雅黑" panose="020B0503020204020204" pitchFamily="34" charset="-122"/>
                        </a:rPr>
                        <a:t>SQL Server</a:t>
                      </a:r>
                      <a:endParaRPr lang="zh-CN" sz="24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u="none" kern="100">
                          <a:effectLst/>
                          <a:latin typeface="微软雅黑" panose="020B0503020204020204" pitchFamily="34" charset="-122"/>
                          <a:ea typeface="微软雅黑" panose="020B0503020204020204" pitchFamily="34" charset="-122"/>
                        </a:rPr>
                        <a:t>企业级，稳定</a:t>
                      </a:r>
                      <a:endParaRPr lang="zh-CN" sz="24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u="none" kern="100" dirty="0">
                          <a:effectLst/>
                          <a:latin typeface="微软雅黑" panose="020B0503020204020204" pitchFamily="34" charset="-122"/>
                          <a:ea typeface="微软雅黑" panose="020B0503020204020204" pitchFamily="34" charset="-122"/>
                        </a:rPr>
                        <a:t>非开源，使用相对复杂</a:t>
                      </a:r>
                      <a:endParaRPr lang="zh-CN" sz="24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860609435"/>
                  </a:ext>
                </a:extLst>
              </a:tr>
            </a:tbl>
          </a:graphicData>
        </a:graphic>
      </p:graphicFrame>
    </p:spTree>
    <p:extLst>
      <p:ext uri="{BB962C8B-B14F-4D97-AF65-F5344CB8AC3E}">
        <p14:creationId xmlns:p14="http://schemas.microsoft.com/office/powerpoint/2010/main" val="36081906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236510"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技术可行性</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 name="Rectangle 1">
            <a:extLst>
              <a:ext uri="{FF2B5EF4-FFF2-40B4-BE49-F238E27FC236}">
                <a16:creationId xmlns:a16="http://schemas.microsoft.com/office/drawing/2014/main" id="{33BB745E-6286-4919-8834-975F4A05EFDF}"/>
              </a:ext>
            </a:extLst>
          </p:cNvPr>
          <p:cNvSpPr>
            <a:spLocks noChangeArrowheads="1"/>
          </p:cNvSpPr>
          <p:nvPr/>
        </p:nvSpPr>
        <p:spPr bwMode="auto">
          <a:xfrm>
            <a:off x="934701" y="1724405"/>
            <a:ext cx="30059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zh-CN" altLang="en-US" sz="2000" b="1" dirty="0">
                <a:solidFill>
                  <a:schemeClr val="bg1">
                    <a:lumMod val="95000"/>
                  </a:schemeClr>
                </a:solidFill>
                <a:latin typeface="等线" panose="02010600030101010101" pitchFamily="2" charset="-122"/>
                <a:ea typeface="等线" panose="02010600030101010101" pitchFamily="2" charset="-122"/>
                <a:cs typeface="Times New Roman" panose="02020603050405020304" pitchFamily="18" charset="0"/>
              </a:rPr>
              <a:t>服务器操作系统可选技术</a:t>
            </a:r>
            <a:endParaRPr kumimoji="0" lang="zh-CN" altLang="en-US" sz="2000" b="1" i="0" strike="noStrike" cap="none" normalizeH="0" baseline="0" dirty="0">
              <a:ln>
                <a:noFill/>
              </a:ln>
              <a:solidFill>
                <a:schemeClr val="bg1">
                  <a:lumMod val="95000"/>
                </a:schemeClr>
              </a:solidFill>
              <a:effectLst/>
              <a:latin typeface="Arial" panose="020B0604020202020204" pitchFamily="34" charset="0"/>
            </a:endParaRPr>
          </a:p>
        </p:txBody>
      </p:sp>
      <p:graphicFrame>
        <p:nvGraphicFramePr>
          <p:cNvPr id="3" name="表格 2">
            <a:extLst>
              <a:ext uri="{FF2B5EF4-FFF2-40B4-BE49-F238E27FC236}">
                <a16:creationId xmlns:a16="http://schemas.microsoft.com/office/drawing/2014/main" id="{934E4BCC-56F9-4511-A4C8-EBE1A2A4D2AF}"/>
              </a:ext>
            </a:extLst>
          </p:cNvPr>
          <p:cNvGraphicFramePr>
            <a:graphicFrameLocks noGrp="1"/>
          </p:cNvGraphicFramePr>
          <p:nvPr>
            <p:extLst>
              <p:ext uri="{D42A27DB-BD31-4B8C-83A1-F6EECF244321}">
                <p14:modId xmlns:p14="http://schemas.microsoft.com/office/powerpoint/2010/main" val="3836636668"/>
              </p:ext>
            </p:extLst>
          </p:nvPr>
        </p:nvGraphicFramePr>
        <p:xfrm>
          <a:off x="1049717" y="2363343"/>
          <a:ext cx="10092565" cy="2124456"/>
        </p:xfrm>
        <a:graphic>
          <a:graphicData uri="http://schemas.openxmlformats.org/drawingml/2006/table">
            <a:tbl>
              <a:tblPr firstRow="1" firstCol="1" bandRow="1">
                <a:tableStyleId>{F5AB1C69-6EDB-4FF4-983F-18BD219EF322}</a:tableStyleId>
              </a:tblPr>
              <a:tblGrid>
                <a:gridCol w="948565">
                  <a:extLst>
                    <a:ext uri="{9D8B030D-6E8A-4147-A177-3AD203B41FA5}">
                      <a16:colId xmlns:a16="http://schemas.microsoft.com/office/drawing/2014/main" val="100666235"/>
                    </a:ext>
                  </a:extLst>
                </a:gridCol>
                <a:gridCol w="1884218">
                  <a:extLst>
                    <a:ext uri="{9D8B030D-6E8A-4147-A177-3AD203B41FA5}">
                      <a16:colId xmlns:a16="http://schemas.microsoft.com/office/drawing/2014/main" val="439479786"/>
                    </a:ext>
                  </a:extLst>
                </a:gridCol>
                <a:gridCol w="3952094">
                  <a:extLst>
                    <a:ext uri="{9D8B030D-6E8A-4147-A177-3AD203B41FA5}">
                      <a16:colId xmlns:a16="http://schemas.microsoft.com/office/drawing/2014/main" val="669076393"/>
                    </a:ext>
                  </a:extLst>
                </a:gridCol>
                <a:gridCol w="3307688">
                  <a:extLst>
                    <a:ext uri="{9D8B030D-6E8A-4147-A177-3AD203B41FA5}">
                      <a16:colId xmlns:a16="http://schemas.microsoft.com/office/drawing/2014/main" val="200979462"/>
                    </a:ext>
                  </a:extLst>
                </a:gridCol>
              </a:tblGrid>
              <a:tr h="0">
                <a:tc>
                  <a:txBody>
                    <a:bodyPr/>
                    <a:lstStyle/>
                    <a:p>
                      <a:pPr algn="ctr">
                        <a:lnSpc>
                          <a:spcPct val="150000"/>
                        </a:lnSpc>
                        <a:spcAft>
                          <a:spcPts val="0"/>
                        </a:spcAft>
                      </a:pPr>
                      <a:r>
                        <a:rPr lang="zh-CN" sz="2000" b="1" u="none"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方案</a:t>
                      </a:r>
                      <a:endParaRPr lang="zh-CN" sz="2000" u="none"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b="1" u="none"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操作系统</a:t>
                      </a:r>
                      <a:endParaRPr lang="zh-CN" sz="2000" u="none"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b="1" u="none"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优点</a:t>
                      </a:r>
                      <a:endParaRPr lang="zh-CN" sz="2000" u="none"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b="1" u="none"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缺点</a:t>
                      </a:r>
                      <a:endParaRPr lang="zh-CN" sz="2000" u="none"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887725447"/>
                  </a:ext>
                </a:extLst>
              </a:tr>
              <a:tr h="0">
                <a:tc>
                  <a:txBody>
                    <a:bodyPr/>
                    <a:lstStyle/>
                    <a:p>
                      <a:pPr algn="ctr">
                        <a:lnSpc>
                          <a:spcPct val="150000"/>
                        </a:lnSpc>
                        <a:spcAft>
                          <a:spcPts val="0"/>
                        </a:spcAft>
                      </a:pPr>
                      <a:r>
                        <a:rPr lang="en-US" sz="2000" u="none"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1</a:t>
                      </a:r>
                      <a:endParaRPr lang="zh-CN" sz="2000" u="none"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Windows</a:t>
                      </a:r>
                      <a:endParaRPr lang="zh-CN" sz="2000" u="none"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图形界面较完善，项目组成员对其的熟悉度较高</a:t>
                      </a:r>
                    </a:p>
                  </a:txBody>
                  <a:tcPr marL="68580" marR="68580" marT="0" marB="0"/>
                </a:tc>
                <a:tc>
                  <a:txBody>
                    <a:bodyPr/>
                    <a:lstStyle/>
                    <a:p>
                      <a:pPr algn="ctr">
                        <a:lnSpc>
                          <a:spcPct val="150000"/>
                        </a:lnSpc>
                        <a:spcAft>
                          <a:spcPts val="0"/>
                        </a:spcAft>
                      </a:pPr>
                      <a:r>
                        <a:rPr lang="zh-CN" sz="2000" u="none"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体积大，安装较麻烦</a:t>
                      </a:r>
                    </a:p>
                  </a:txBody>
                  <a:tcPr marL="68580" marR="68580" marT="0" marB="0"/>
                </a:tc>
                <a:extLst>
                  <a:ext uri="{0D108BD9-81ED-4DB2-BD59-A6C34878D82A}">
                    <a16:rowId xmlns:a16="http://schemas.microsoft.com/office/drawing/2014/main" val="224650466"/>
                  </a:ext>
                </a:extLst>
              </a:tr>
              <a:tr h="0">
                <a:tc>
                  <a:txBody>
                    <a:bodyPr/>
                    <a:lstStyle/>
                    <a:p>
                      <a:pPr algn="ctr">
                        <a:lnSpc>
                          <a:spcPct val="150000"/>
                        </a:lnSpc>
                        <a:spcAft>
                          <a:spcPts val="0"/>
                        </a:spcAft>
                      </a:pPr>
                      <a:r>
                        <a:rPr lang="en-US" sz="2000" u="none"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2</a:t>
                      </a:r>
                      <a:endParaRPr lang="zh-CN" sz="2000" u="none"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Linux</a:t>
                      </a:r>
                      <a:endParaRPr lang="zh-CN" sz="2000" u="none"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体积小，安全性高，适合部署为服务器操作系统</a:t>
                      </a:r>
                    </a:p>
                  </a:txBody>
                  <a:tcPr marL="68580" marR="68580" marT="0" marB="0"/>
                </a:tc>
                <a:tc>
                  <a:txBody>
                    <a:bodyPr/>
                    <a:lstStyle/>
                    <a:p>
                      <a:pPr algn="ctr">
                        <a:lnSpc>
                          <a:spcPct val="150000"/>
                        </a:lnSpc>
                        <a:spcAft>
                          <a:spcPts val="0"/>
                        </a:spcAft>
                      </a:pPr>
                      <a:r>
                        <a:rPr lang="zh-CN" sz="2000" u="none"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项目组成员对其的熟悉度不够高</a:t>
                      </a:r>
                    </a:p>
                  </a:txBody>
                  <a:tcPr marL="68580" marR="68580" marT="0" marB="0"/>
                </a:tc>
                <a:extLst>
                  <a:ext uri="{0D108BD9-81ED-4DB2-BD59-A6C34878D82A}">
                    <a16:rowId xmlns:a16="http://schemas.microsoft.com/office/drawing/2014/main" val="860609435"/>
                  </a:ext>
                </a:extLst>
              </a:tr>
            </a:tbl>
          </a:graphicData>
        </a:graphic>
      </p:graphicFrame>
    </p:spTree>
    <p:extLst>
      <p:ext uri="{BB962C8B-B14F-4D97-AF65-F5344CB8AC3E}">
        <p14:creationId xmlns:p14="http://schemas.microsoft.com/office/powerpoint/2010/main" val="352466346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824184" y="435318"/>
            <a:ext cx="3057247" cy="824136"/>
          </a:xfrm>
          <a:prstGeom prst="rect">
            <a:avLst/>
          </a:prstGeom>
        </p:spPr>
        <p:txBody>
          <a:bodyPr wrap="none">
            <a:spAutoFit/>
          </a:bodyPr>
          <a:lstStyle/>
          <a:p>
            <a:pPr>
              <a:lnSpc>
                <a:spcPct val="200000"/>
              </a:lnSpc>
            </a:pPr>
            <a:r>
              <a:rPr lang="zh-CN" altLang="en-US" sz="2800" dirty="0">
                <a:solidFill>
                  <a:schemeClr val="bg1">
                    <a:lumMod val="95000"/>
                  </a:schemeClr>
                </a:solidFill>
                <a:latin typeface="微软雅黑" panose="020B0503020204020204" pitchFamily="34" charset="-122"/>
                <a:ea typeface="微软雅黑" panose="020B0503020204020204" pitchFamily="34" charset="-122"/>
              </a:rPr>
              <a:t>所选择的系统方案</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E5F1A3EB-60AB-422F-8458-A91D2B1ED852}"/>
              </a:ext>
            </a:extLst>
          </p:cNvPr>
          <p:cNvGraphicFramePr>
            <a:graphicFrameLocks noGrp="1"/>
          </p:cNvGraphicFramePr>
          <p:nvPr>
            <p:extLst>
              <p:ext uri="{D42A27DB-BD31-4B8C-83A1-F6EECF244321}">
                <p14:modId xmlns:p14="http://schemas.microsoft.com/office/powerpoint/2010/main" val="1013030348"/>
              </p:ext>
            </p:extLst>
          </p:nvPr>
        </p:nvGraphicFramePr>
        <p:xfrm>
          <a:off x="1046490" y="211978"/>
          <a:ext cx="10092565" cy="6434044"/>
        </p:xfrm>
        <a:graphic>
          <a:graphicData uri="http://schemas.openxmlformats.org/drawingml/2006/table">
            <a:tbl>
              <a:tblPr firstRow="1" firstCol="1" bandRow="1">
                <a:tableStyleId>{F5AB1C69-6EDB-4FF4-983F-18BD219EF322}</a:tableStyleId>
              </a:tblPr>
              <a:tblGrid>
                <a:gridCol w="3913438">
                  <a:extLst>
                    <a:ext uri="{9D8B030D-6E8A-4147-A177-3AD203B41FA5}">
                      <a16:colId xmlns:a16="http://schemas.microsoft.com/office/drawing/2014/main" val="2156451273"/>
                    </a:ext>
                  </a:extLst>
                </a:gridCol>
                <a:gridCol w="2814533">
                  <a:extLst>
                    <a:ext uri="{9D8B030D-6E8A-4147-A177-3AD203B41FA5}">
                      <a16:colId xmlns:a16="http://schemas.microsoft.com/office/drawing/2014/main" val="3241945937"/>
                    </a:ext>
                  </a:extLst>
                </a:gridCol>
                <a:gridCol w="3364594">
                  <a:extLst>
                    <a:ext uri="{9D8B030D-6E8A-4147-A177-3AD203B41FA5}">
                      <a16:colId xmlns:a16="http://schemas.microsoft.com/office/drawing/2014/main" val="1088766222"/>
                    </a:ext>
                  </a:extLst>
                </a:gridCol>
              </a:tblGrid>
              <a:tr h="281148">
                <a:tc rowSpan="2">
                  <a:txBody>
                    <a:bodyPr/>
                    <a:lstStyle/>
                    <a:p>
                      <a:pPr indent="1066800">
                        <a:lnSpc>
                          <a:spcPct val="150000"/>
                        </a:lnSpc>
                        <a:spcAft>
                          <a:spcPts val="0"/>
                        </a:spcAft>
                      </a:pPr>
                      <a:r>
                        <a:rPr lang="zh-CN" sz="2000" kern="100" dirty="0">
                          <a:effectLst/>
                        </a:rPr>
                        <a:t>内部能力</a:t>
                      </a:r>
                    </a:p>
                    <a:p>
                      <a:pPr>
                        <a:lnSpc>
                          <a:spcPct val="150000"/>
                        </a:lnSpc>
                        <a:spcAft>
                          <a:spcPts val="0"/>
                        </a:spcAft>
                      </a:pPr>
                      <a:r>
                        <a:rPr lang="en-US" sz="2000" kern="100" dirty="0">
                          <a:effectLst/>
                        </a:rPr>
                        <a:t> </a:t>
                      </a:r>
                      <a:endParaRPr lang="zh-CN" sz="2000" kern="100" dirty="0">
                        <a:effectLst/>
                      </a:endParaRPr>
                    </a:p>
                    <a:p>
                      <a:pPr>
                        <a:lnSpc>
                          <a:spcPct val="150000"/>
                        </a:lnSpc>
                        <a:spcAft>
                          <a:spcPts val="0"/>
                        </a:spcAft>
                      </a:pPr>
                      <a:r>
                        <a:rPr lang="en-US" sz="2000" kern="100" dirty="0">
                          <a:effectLst/>
                        </a:rPr>
                        <a:t> </a:t>
                      </a:r>
                      <a:endParaRPr lang="zh-CN" sz="2000" kern="100" dirty="0">
                        <a:effectLst/>
                      </a:endParaRPr>
                    </a:p>
                    <a:p>
                      <a:pPr>
                        <a:lnSpc>
                          <a:spcPct val="150000"/>
                        </a:lnSpc>
                        <a:spcAft>
                          <a:spcPts val="0"/>
                        </a:spcAft>
                      </a:pPr>
                      <a:r>
                        <a:rPr lang="en-US" sz="2000" kern="100" dirty="0">
                          <a:effectLst/>
                        </a:rPr>
                        <a:t> </a:t>
                      </a:r>
                      <a:endParaRPr lang="zh-CN" sz="2000" kern="100" dirty="0">
                        <a:effectLst/>
                      </a:endParaRPr>
                    </a:p>
                    <a:p>
                      <a:pPr>
                        <a:lnSpc>
                          <a:spcPct val="150000"/>
                        </a:lnSpc>
                        <a:spcAft>
                          <a:spcPts val="0"/>
                        </a:spcAft>
                      </a:pPr>
                      <a:r>
                        <a:rPr lang="zh-CN" sz="2000" kern="100" dirty="0">
                          <a:effectLst/>
                        </a:rPr>
                        <a:t>外部因素</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zh-CN" sz="1050" kern="100" dirty="0">
                          <a:effectLst/>
                        </a:rPr>
                        <a:t>优势（</a:t>
                      </a:r>
                      <a:r>
                        <a:rPr lang="en-US" sz="1050" kern="100" dirty="0">
                          <a:effectLst/>
                        </a:rPr>
                        <a:t>Strength</a:t>
                      </a:r>
                      <a:r>
                        <a:rPr lang="zh-CN" sz="1050" kern="100" dirty="0">
                          <a:effectLst/>
                        </a:rPr>
                        <a:t>）</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zh-CN" sz="1050" kern="100" dirty="0">
                          <a:effectLst/>
                        </a:rPr>
                        <a:t>劣势（</a:t>
                      </a:r>
                      <a:r>
                        <a:rPr lang="en-US" sz="1050" kern="100" dirty="0">
                          <a:effectLst/>
                        </a:rPr>
                        <a:t>Weakness</a:t>
                      </a:r>
                      <a:r>
                        <a:rPr lang="zh-CN" sz="1050" kern="100" dirty="0">
                          <a:effectLst/>
                        </a:rPr>
                        <a:t>）</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85951549"/>
                  </a:ext>
                </a:extLst>
              </a:tr>
              <a:tr h="1267802">
                <a:tc vMerge="1">
                  <a:txBody>
                    <a:bodyPr/>
                    <a:lstStyle/>
                    <a:p>
                      <a:endParaRPr lang="zh-CN" altLang="en-US"/>
                    </a:p>
                  </a:txBody>
                  <a:tcPr/>
                </a:tc>
                <a:tc>
                  <a:txBody>
                    <a:bodyPr/>
                    <a:lstStyle/>
                    <a:p>
                      <a:pPr>
                        <a:lnSpc>
                          <a:spcPct val="150000"/>
                        </a:lnSpc>
                        <a:spcAft>
                          <a:spcPts val="0"/>
                        </a:spcAft>
                      </a:pPr>
                      <a:r>
                        <a:rPr lang="zh-CN" sz="2000" kern="100">
                          <a:effectLst/>
                        </a:rPr>
                        <a:t>开发组对这些技术的熟悉程度较高，使用相对简单；</a:t>
                      </a:r>
                    </a:p>
                    <a:p>
                      <a:pPr>
                        <a:lnSpc>
                          <a:spcPct val="150000"/>
                        </a:lnSpc>
                        <a:spcAft>
                          <a:spcPts val="0"/>
                        </a:spcAft>
                      </a:pPr>
                      <a:r>
                        <a:rPr lang="zh-CN" sz="2000" kern="100">
                          <a:effectLst/>
                        </a:rPr>
                        <a:t>不需要为</a:t>
                      </a:r>
                      <a:r>
                        <a:rPr lang="en-US" sz="2000" kern="100">
                          <a:effectLst/>
                        </a:rPr>
                        <a:t>Android</a:t>
                      </a:r>
                      <a:r>
                        <a:rPr lang="zh-CN" sz="2000" kern="100">
                          <a:effectLst/>
                        </a:rPr>
                        <a:t>端和</a:t>
                      </a:r>
                      <a:r>
                        <a:rPr lang="en-US" sz="2000" kern="100">
                          <a:effectLst/>
                        </a:rPr>
                        <a:t>IOS</a:t>
                      </a:r>
                      <a:r>
                        <a:rPr lang="zh-CN" sz="2000" kern="100">
                          <a:effectLst/>
                        </a:rPr>
                        <a:t>端单独开发界面。</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zh-CN" sz="2000" kern="100">
                          <a:effectLst/>
                        </a:rPr>
                        <a:t>对</a:t>
                      </a:r>
                      <a:r>
                        <a:rPr lang="en-US" sz="2000" kern="100">
                          <a:effectLst/>
                        </a:rPr>
                        <a:t>APP</a:t>
                      </a:r>
                      <a:r>
                        <a:rPr lang="zh-CN" sz="2000" kern="100">
                          <a:effectLst/>
                        </a:rPr>
                        <a:t>端的适配程度较低；</a:t>
                      </a:r>
                    </a:p>
                    <a:p>
                      <a:pPr>
                        <a:lnSpc>
                          <a:spcPct val="150000"/>
                        </a:lnSpc>
                        <a:spcAft>
                          <a:spcPts val="0"/>
                        </a:spcAft>
                      </a:pPr>
                      <a:r>
                        <a:rPr lang="zh-CN" sz="2000" kern="100">
                          <a:effectLst/>
                        </a:rPr>
                        <a:t>云服务器调整相对较麻烦。</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57110775"/>
                  </a:ext>
                </a:extLst>
              </a:tr>
              <a:tr h="284585">
                <a:tc>
                  <a:txBody>
                    <a:bodyPr/>
                    <a:lstStyle/>
                    <a:p>
                      <a:pPr>
                        <a:lnSpc>
                          <a:spcPct val="150000"/>
                        </a:lnSpc>
                        <a:spcAft>
                          <a:spcPts val="0"/>
                        </a:spcAft>
                      </a:pPr>
                      <a:r>
                        <a:rPr lang="zh-CN" sz="2000" kern="100">
                          <a:effectLst/>
                        </a:rPr>
                        <a:t>机会（</a:t>
                      </a:r>
                      <a:r>
                        <a:rPr lang="en-US" sz="2000" kern="100">
                          <a:effectLst/>
                        </a:rPr>
                        <a:t>Opportunities</a:t>
                      </a:r>
                      <a:r>
                        <a:rPr lang="zh-CN" sz="2000" kern="100">
                          <a:effectLst/>
                        </a:rPr>
                        <a: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dirty="0">
                          <a:effectLst/>
                        </a:rPr>
                        <a:t>SO</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rPr>
                        <a:t>WO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41245387"/>
                  </a:ext>
                </a:extLst>
              </a:tr>
              <a:tr h="1548950">
                <a:tc>
                  <a:txBody>
                    <a:bodyPr/>
                    <a:lstStyle/>
                    <a:p>
                      <a:pPr>
                        <a:lnSpc>
                          <a:spcPct val="150000"/>
                        </a:lnSpc>
                        <a:spcAft>
                          <a:spcPts val="0"/>
                        </a:spcAft>
                      </a:pPr>
                      <a:r>
                        <a:rPr lang="en-US" sz="2000" kern="100" dirty="0">
                          <a:effectLst/>
                        </a:rPr>
                        <a:t>Linux</a:t>
                      </a:r>
                      <a:r>
                        <a:rPr lang="zh-CN" sz="2000" kern="100" dirty="0">
                          <a:effectLst/>
                        </a:rPr>
                        <a:t>适合作为服务器端操作系统，网上有大量的相关技术文档；</a:t>
                      </a:r>
                    </a:p>
                    <a:p>
                      <a:pPr>
                        <a:lnSpc>
                          <a:spcPct val="150000"/>
                        </a:lnSpc>
                        <a:spcAft>
                          <a:spcPts val="0"/>
                        </a:spcAft>
                      </a:pPr>
                      <a:r>
                        <a:rPr lang="zh-CN" sz="2000" kern="100" dirty="0">
                          <a:effectLst/>
                        </a:rPr>
                        <a:t>上述方案涉及技术多为开源，能够获取很多网络帮助</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rPr>
                        <a:t>-</a:t>
                      </a:r>
                      <a:r>
                        <a:rPr lang="zh-CN" sz="2000" kern="100">
                          <a:effectLst/>
                        </a:rPr>
                        <a:t>花费时间学习相关技术的使用，模拟搭建网站</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rPr>
                        <a:t>-</a:t>
                      </a:r>
                      <a:r>
                        <a:rPr lang="zh-CN" sz="2000" kern="100">
                          <a:effectLst/>
                        </a:rPr>
                        <a:t>优化</a:t>
                      </a:r>
                      <a:r>
                        <a:rPr lang="en-US" sz="2000" kern="100">
                          <a:effectLst/>
                        </a:rPr>
                        <a:t>APP</a:t>
                      </a:r>
                      <a:r>
                        <a:rPr lang="zh-CN" sz="2000" kern="100">
                          <a:effectLst/>
                        </a:rPr>
                        <a:t>端界面，与云服务器运营方达成良好合作关系</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94583933"/>
                  </a:ext>
                </a:extLst>
              </a:tr>
              <a:tr h="284585">
                <a:tc>
                  <a:txBody>
                    <a:bodyPr/>
                    <a:lstStyle/>
                    <a:p>
                      <a:pPr>
                        <a:lnSpc>
                          <a:spcPct val="150000"/>
                        </a:lnSpc>
                        <a:spcAft>
                          <a:spcPts val="0"/>
                        </a:spcAft>
                      </a:pPr>
                      <a:r>
                        <a:rPr lang="zh-CN" sz="2000" kern="100">
                          <a:effectLst/>
                        </a:rPr>
                        <a:t>风险（</a:t>
                      </a:r>
                      <a:r>
                        <a:rPr lang="en-US" sz="2000" kern="100">
                          <a:effectLst/>
                        </a:rPr>
                        <a:t>Threats</a:t>
                      </a:r>
                      <a:r>
                        <a:rPr lang="zh-CN" sz="2000" kern="100">
                          <a:effectLst/>
                        </a:rPr>
                        <a: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rPr>
                        <a:t>ST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rPr>
                        <a:t>WT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51910517"/>
                  </a:ext>
                </a:extLst>
              </a:tr>
              <a:tr h="915049">
                <a:tc>
                  <a:txBody>
                    <a:bodyPr/>
                    <a:lstStyle/>
                    <a:p>
                      <a:pPr>
                        <a:lnSpc>
                          <a:spcPct val="150000"/>
                        </a:lnSpc>
                        <a:spcAft>
                          <a:spcPts val="0"/>
                        </a:spcAft>
                      </a:pPr>
                      <a:r>
                        <a:rPr lang="zh-CN" sz="2000" kern="100">
                          <a:effectLst/>
                        </a:rPr>
                        <a:t>在云服务器上搭建系统可能会出现错误，相关技术可能不适配</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rPr>
                        <a:t>-</a:t>
                      </a:r>
                      <a:r>
                        <a:rPr lang="zh-CN" sz="2000" kern="100">
                          <a:effectLst/>
                        </a:rPr>
                        <a:t>参考网站搭建的相关技术，调整不同版本的技术</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dirty="0">
                          <a:effectLst/>
                        </a:rPr>
                        <a:t>-</a:t>
                      </a:r>
                      <a:r>
                        <a:rPr lang="zh-CN" sz="2000" kern="100" dirty="0">
                          <a:effectLst/>
                        </a:rPr>
                        <a:t>页面优化，参考网络上技术大佬或老师的云服务器搭建经验</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21078062"/>
                  </a:ext>
                </a:extLst>
              </a:tr>
            </a:tbl>
          </a:graphicData>
        </a:graphic>
      </p:graphicFrame>
    </p:spTree>
    <p:extLst>
      <p:ext uri="{BB962C8B-B14F-4D97-AF65-F5344CB8AC3E}">
        <p14:creationId xmlns:p14="http://schemas.microsoft.com/office/powerpoint/2010/main" val="421615116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824184" y="435318"/>
            <a:ext cx="1620957" cy="824136"/>
          </a:xfrm>
          <a:prstGeom prst="rect">
            <a:avLst/>
          </a:prstGeom>
        </p:spPr>
        <p:txBody>
          <a:bodyPr wrap="none">
            <a:spAutoFit/>
          </a:bodyPr>
          <a:lstStyle/>
          <a:p>
            <a:pPr>
              <a:lnSpc>
                <a:spcPct val="200000"/>
              </a:lnSpc>
            </a:pPr>
            <a:r>
              <a:rPr lang="zh-CN" altLang="en-US" sz="2800" dirty="0">
                <a:solidFill>
                  <a:schemeClr val="bg1">
                    <a:lumMod val="95000"/>
                  </a:schemeClr>
                </a:solidFill>
                <a:latin typeface="微软雅黑" panose="020B0503020204020204" pitchFamily="34" charset="-122"/>
                <a:ea typeface="微软雅黑" panose="020B0503020204020204" pitchFamily="34" charset="-122"/>
              </a:rPr>
              <a:t>备选方案</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3" name="表格 2">
            <a:extLst>
              <a:ext uri="{FF2B5EF4-FFF2-40B4-BE49-F238E27FC236}">
                <a16:creationId xmlns:a16="http://schemas.microsoft.com/office/drawing/2014/main" id="{760232BE-C203-48EE-A845-44BB08707593}"/>
              </a:ext>
            </a:extLst>
          </p:cNvPr>
          <p:cNvGraphicFramePr>
            <a:graphicFrameLocks noGrp="1"/>
          </p:cNvGraphicFramePr>
          <p:nvPr>
            <p:extLst>
              <p:ext uri="{D42A27DB-BD31-4B8C-83A1-F6EECF244321}">
                <p14:modId xmlns:p14="http://schemas.microsoft.com/office/powerpoint/2010/main" val="1251618563"/>
              </p:ext>
            </p:extLst>
          </p:nvPr>
        </p:nvGraphicFramePr>
        <p:xfrm>
          <a:off x="1046490" y="583560"/>
          <a:ext cx="10120273" cy="5685790"/>
        </p:xfrm>
        <a:graphic>
          <a:graphicData uri="http://schemas.openxmlformats.org/drawingml/2006/table">
            <a:tbl>
              <a:tblPr firstRow="1" firstCol="1" bandRow="1">
                <a:tableStyleId>{F5AB1C69-6EDB-4FF4-983F-18BD219EF322}</a:tableStyleId>
              </a:tblPr>
              <a:tblGrid>
                <a:gridCol w="3372611">
                  <a:extLst>
                    <a:ext uri="{9D8B030D-6E8A-4147-A177-3AD203B41FA5}">
                      <a16:colId xmlns:a16="http://schemas.microsoft.com/office/drawing/2014/main" val="385126130"/>
                    </a:ext>
                  </a:extLst>
                </a:gridCol>
                <a:gridCol w="3373831">
                  <a:extLst>
                    <a:ext uri="{9D8B030D-6E8A-4147-A177-3AD203B41FA5}">
                      <a16:colId xmlns:a16="http://schemas.microsoft.com/office/drawing/2014/main" val="773748022"/>
                    </a:ext>
                  </a:extLst>
                </a:gridCol>
                <a:gridCol w="3373831">
                  <a:extLst>
                    <a:ext uri="{9D8B030D-6E8A-4147-A177-3AD203B41FA5}">
                      <a16:colId xmlns:a16="http://schemas.microsoft.com/office/drawing/2014/main" val="54259764"/>
                    </a:ext>
                  </a:extLst>
                </a:gridCol>
              </a:tblGrid>
              <a:tr h="0">
                <a:tc rowSpan="2">
                  <a:txBody>
                    <a:bodyPr/>
                    <a:lstStyle/>
                    <a:p>
                      <a:pPr indent="1066800">
                        <a:lnSpc>
                          <a:spcPct val="150000"/>
                        </a:lnSpc>
                        <a:spcAft>
                          <a:spcPts val="0"/>
                        </a:spcAft>
                      </a:pPr>
                      <a:r>
                        <a:rPr lang="zh-CN" sz="2000" kern="100" dirty="0">
                          <a:effectLst/>
                        </a:rPr>
                        <a:t>内部能力</a:t>
                      </a:r>
                    </a:p>
                    <a:p>
                      <a:pPr>
                        <a:lnSpc>
                          <a:spcPct val="150000"/>
                        </a:lnSpc>
                        <a:spcAft>
                          <a:spcPts val="0"/>
                        </a:spcAft>
                      </a:pPr>
                      <a:r>
                        <a:rPr lang="en-US" sz="2000" kern="100" dirty="0">
                          <a:effectLst/>
                        </a:rPr>
                        <a:t> </a:t>
                      </a:r>
                      <a:endParaRPr lang="zh-CN" sz="2000" kern="100" dirty="0">
                        <a:effectLst/>
                      </a:endParaRPr>
                    </a:p>
                    <a:p>
                      <a:pPr>
                        <a:lnSpc>
                          <a:spcPct val="150000"/>
                        </a:lnSpc>
                        <a:spcAft>
                          <a:spcPts val="0"/>
                        </a:spcAft>
                      </a:pPr>
                      <a:r>
                        <a:rPr lang="en-US" sz="2000" kern="100" dirty="0">
                          <a:effectLst/>
                        </a:rPr>
                        <a:t> </a:t>
                      </a:r>
                      <a:endParaRPr lang="zh-CN" sz="2000" kern="100" dirty="0">
                        <a:effectLst/>
                      </a:endParaRPr>
                    </a:p>
                    <a:p>
                      <a:pPr>
                        <a:lnSpc>
                          <a:spcPct val="150000"/>
                        </a:lnSpc>
                        <a:spcAft>
                          <a:spcPts val="0"/>
                        </a:spcAft>
                      </a:pPr>
                      <a:r>
                        <a:rPr lang="en-US" sz="2000" kern="100" dirty="0">
                          <a:effectLst/>
                        </a:rPr>
                        <a:t> </a:t>
                      </a:r>
                      <a:endParaRPr lang="zh-CN" sz="2000" kern="100" dirty="0">
                        <a:effectLst/>
                      </a:endParaRPr>
                    </a:p>
                    <a:p>
                      <a:pPr algn="ctr">
                        <a:lnSpc>
                          <a:spcPct val="150000"/>
                        </a:lnSpc>
                        <a:spcAft>
                          <a:spcPts val="0"/>
                        </a:spcAft>
                      </a:pPr>
                      <a:r>
                        <a:rPr lang="zh-CN" sz="2000" kern="100" dirty="0">
                          <a:effectLst/>
                        </a:rPr>
                        <a:t>外部因素</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zh-CN" sz="2000" kern="100">
                          <a:effectLst/>
                        </a:rPr>
                        <a:t>优势（</a:t>
                      </a:r>
                      <a:r>
                        <a:rPr lang="en-US" sz="2000" kern="100">
                          <a:effectLst/>
                        </a:rPr>
                        <a:t>Strength</a:t>
                      </a:r>
                      <a:r>
                        <a:rPr lang="zh-CN" sz="2000" kern="100">
                          <a:effectLst/>
                        </a:rPr>
                        <a: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zh-CN" sz="2000" kern="100">
                          <a:effectLst/>
                        </a:rPr>
                        <a:t>劣势（</a:t>
                      </a:r>
                      <a:r>
                        <a:rPr lang="en-US" sz="2000" kern="100">
                          <a:effectLst/>
                        </a:rPr>
                        <a:t>Weakness</a:t>
                      </a:r>
                      <a:r>
                        <a:rPr lang="zh-CN" sz="2000" kern="100">
                          <a:effectLst/>
                        </a:rPr>
                        <a: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66740441"/>
                  </a:ext>
                </a:extLst>
              </a:tr>
              <a:tr h="0">
                <a:tc vMerge="1">
                  <a:txBody>
                    <a:bodyPr/>
                    <a:lstStyle/>
                    <a:p>
                      <a:endParaRPr lang="zh-CN" altLang="en-US"/>
                    </a:p>
                  </a:txBody>
                  <a:tcPr/>
                </a:tc>
                <a:tc>
                  <a:txBody>
                    <a:bodyPr/>
                    <a:lstStyle/>
                    <a:p>
                      <a:pPr>
                        <a:lnSpc>
                          <a:spcPct val="150000"/>
                        </a:lnSpc>
                        <a:spcAft>
                          <a:spcPts val="0"/>
                        </a:spcAft>
                      </a:pPr>
                      <a:r>
                        <a:rPr lang="zh-CN" sz="2000" kern="100" dirty="0">
                          <a:effectLst/>
                          <a:latin typeface="微软雅黑" panose="020B0503020204020204" pitchFamily="34" charset="-122"/>
                          <a:ea typeface="微软雅黑" panose="020B0503020204020204" pitchFamily="34" charset="-122"/>
                        </a:rPr>
                        <a:t>项目组对</a:t>
                      </a:r>
                      <a:r>
                        <a:rPr lang="en-US" sz="2000" kern="100" dirty="0">
                          <a:effectLst/>
                          <a:latin typeface="微软雅黑" panose="020B0503020204020204" pitchFamily="34" charset="-122"/>
                          <a:ea typeface="微软雅黑" panose="020B0503020204020204" pitchFamily="34" charset="-122"/>
                        </a:rPr>
                        <a:t>Windows</a:t>
                      </a:r>
                      <a:r>
                        <a:rPr lang="zh-CN" sz="2000" kern="100" dirty="0">
                          <a:effectLst/>
                          <a:latin typeface="微软雅黑" panose="020B0503020204020204" pitchFamily="34" charset="-122"/>
                          <a:ea typeface="微软雅黑" panose="020B0503020204020204" pitchFamily="34" charset="-122"/>
                        </a:rPr>
                        <a:t>视窗界面更熟悉；</a:t>
                      </a:r>
                    </a:p>
                    <a:p>
                      <a:pPr>
                        <a:lnSpc>
                          <a:spcPct val="150000"/>
                        </a:lnSpc>
                        <a:spcAft>
                          <a:spcPts val="0"/>
                        </a:spcAft>
                      </a:pPr>
                      <a:r>
                        <a:rPr lang="zh-CN" sz="2000" kern="100" dirty="0">
                          <a:effectLst/>
                          <a:latin typeface="微软雅黑" panose="020B0503020204020204" pitchFamily="34" charset="-122"/>
                          <a:ea typeface="微软雅黑" panose="020B0503020204020204" pitchFamily="34" charset="-122"/>
                        </a:rPr>
                        <a:t>分别为</a:t>
                      </a:r>
                      <a:r>
                        <a:rPr lang="en-US" sz="2000" kern="100" dirty="0">
                          <a:effectLst/>
                          <a:latin typeface="微软雅黑" panose="020B0503020204020204" pitchFamily="34" charset="-122"/>
                          <a:ea typeface="微软雅黑" panose="020B0503020204020204" pitchFamily="34" charset="-122"/>
                        </a:rPr>
                        <a:t>Android</a:t>
                      </a:r>
                      <a:r>
                        <a:rPr lang="zh-CN" sz="2000" kern="100" dirty="0">
                          <a:effectLst/>
                          <a:latin typeface="微软雅黑" panose="020B0503020204020204" pitchFamily="34" charset="-122"/>
                          <a:ea typeface="微软雅黑" panose="020B0503020204020204" pitchFamily="34" charset="-122"/>
                        </a:rPr>
                        <a:t>和</a:t>
                      </a:r>
                      <a:r>
                        <a:rPr lang="en-US" sz="2000" kern="100" dirty="0">
                          <a:effectLst/>
                          <a:latin typeface="微软雅黑" panose="020B0503020204020204" pitchFamily="34" charset="-122"/>
                          <a:ea typeface="微软雅黑" panose="020B0503020204020204" pitchFamily="34" charset="-122"/>
                        </a:rPr>
                        <a:t>IOS</a:t>
                      </a:r>
                      <a:r>
                        <a:rPr lang="zh-CN" sz="2000" kern="100" dirty="0">
                          <a:effectLst/>
                          <a:latin typeface="微软雅黑" panose="020B0503020204020204" pitchFamily="34" charset="-122"/>
                          <a:ea typeface="微软雅黑" panose="020B0503020204020204" pitchFamily="34" charset="-122"/>
                        </a:rPr>
                        <a:t>设计界面，使</a:t>
                      </a:r>
                      <a:r>
                        <a:rPr lang="en-US" sz="2000" kern="100" dirty="0">
                          <a:effectLst/>
                          <a:latin typeface="微软雅黑" panose="020B0503020204020204" pitchFamily="34" charset="-122"/>
                          <a:ea typeface="微软雅黑" panose="020B0503020204020204" pitchFamily="34" charset="-122"/>
                        </a:rPr>
                        <a:t>APP</a:t>
                      </a:r>
                      <a:r>
                        <a:rPr lang="zh-CN" sz="2000" kern="100" dirty="0">
                          <a:effectLst/>
                          <a:latin typeface="微软雅黑" panose="020B0503020204020204" pitchFamily="34" charset="-122"/>
                          <a:ea typeface="微软雅黑" panose="020B0503020204020204" pitchFamily="34" charset="-122"/>
                        </a:rPr>
                        <a:t>端的适配性好。</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dirty="0" err="1">
                          <a:effectLst/>
                          <a:latin typeface="微软雅黑" panose="020B0503020204020204" pitchFamily="34" charset="-122"/>
                          <a:ea typeface="微软雅黑" panose="020B0503020204020204" pitchFamily="34" charset="-122"/>
                        </a:rPr>
                        <a:t>SQLserver</a:t>
                      </a:r>
                      <a:r>
                        <a:rPr lang="zh-CN" sz="2000" kern="100" dirty="0">
                          <a:effectLst/>
                          <a:latin typeface="微软雅黑" panose="020B0503020204020204" pitchFamily="34" charset="-122"/>
                          <a:ea typeface="微软雅黑" panose="020B0503020204020204" pitchFamily="34" charset="-122"/>
                        </a:rPr>
                        <a:t>数据库使用较难；</a:t>
                      </a:r>
                    </a:p>
                    <a:p>
                      <a:pPr>
                        <a:lnSpc>
                          <a:spcPct val="150000"/>
                        </a:lnSpc>
                        <a:spcAft>
                          <a:spcPts val="0"/>
                        </a:spcAft>
                      </a:pPr>
                      <a:r>
                        <a:rPr lang="zh-CN" sz="2000" kern="100" dirty="0">
                          <a:effectLst/>
                          <a:latin typeface="微软雅黑" panose="020B0503020204020204" pitchFamily="34" charset="-122"/>
                          <a:ea typeface="微软雅黑" panose="020B0503020204020204" pitchFamily="34" charset="-122"/>
                        </a:rPr>
                        <a:t>要为</a:t>
                      </a:r>
                      <a:r>
                        <a:rPr lang="en-US" sz="2000" kern="100" dirty="0" err="1">
                          <a:effectLst/>
                          <a:latin typeface="微软雅黑" panose="020B0503020204020204" pitchFamily="34" charset="-122"/>
                          <a:ea typeface="微软雅黑" panose="020B0503020204020204" pitchFamily="34" charset="-122"/>
                        </a:rPr>
                        <a:t>web,Android</a:t>
                      </a:r>
                      <a:r>
                        <a:rPr lang="zh-CN" sz="2000" kern="100" dirty="0">
                          <a:effectLst/>
                          <a:latin typeface="微软雅黑" panose="020B0503020204020204" pitchFamily="34" charset="-122"/>
                          <a:ea typeface="微软雅黑" panose="020B0503020204020204" pitchFamily="34" charset="-122"/>
                        </a:rPr>
                        <a:t>和</a:t>
                      </a:r>
                      <a:r>
                        <a:rPr lang="en-US" sz="2000" kern="100" dirty="0">
                          <a:effectLst/>
                          <a:latin typeface="微软雅黑" panose="020B0503020204020204" pitchFamily="34" charset="-122"/>
                          <a:ea typeface="微软雅黑" panose="020B0503020204020204" pitchFamily="34" charset="-122"/>
                        </a:rPr>
                        <a:t>IOS</a:t>
                      </a:r>
                      <a:r>
                        <a:rPr lang="zh-CN" sz="2000" kern="100" dirty="0">
                          <a:effectLst/>
                          <a:latin typeface="微软雅黑" panose="020B0503020204020204" pitchFamily="34" charset="-122"/>
                          <a:ea typeface="微软雅黑" panose="020B0503020204020204" pitchFamily="34" charset="-122"/>
                        </a:rPr>
                        <a:t>分别设计界面，时间花费较多。</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4146176724"/>
                  </a:ext>
                </a:extLst>
              </a:tr>
              <a:tr h="0">
                <a:tc>
                  <a:txBody>
                    <a:bodyPr/>
                    <a:lstStyle/>
                    <a:p>
                      <a:pPr>
                        <a:lnSpc>
                          <a:spcPct val="150000"/>
                        </a:lnSpc>
                        <a:spcAft>
                          <a:spcPts val="0"/>
                        </a:spcAft>
                      </a:pPr>
                      <a:r>
                        <a:rPr lang="zh-CN" sz="2000" kern="100">
                          <a:effectLst/>
                        </a:rPr>
                        <a:t>机会（</a:t>
                      </a:r>
                      <a:r>
                        <a:rPr lang="en-US" sz="2000" kern="100">
                          <a:effectLst/>
                        </a:rPr>
                        <a:t>Opportunities</a:t>
                      </a:r>
                      <a:r>
                        <a:rPr lang="zh-CN" sz="2000" kern="100">
                          <a:effectLst/>
                        </a:rPr>
                        <a: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dirty="0">
                          <a:effectLst/>
                          <a:latin typeface="微软雅黑" panose="020B0503020204020204" pitchFamily="34" charset="-122"/>
                          <a:ea typeface="微软雅黑" panose="020B0503020204020204" pitchFamily="34" charset="-122"/>
                        </a:rPr>
                        <a:t>SO</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latin typeface="微软雅黑" panose="020B0503020204020204" pitchFamily="34" charset="-122"/>
                          <a:ea typeface="微软雅黑" panose="020B0503020204020204" pitchFamily="34" charset="-122"/>
                        </a:rPr>
                        <a:t>WO</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777586693"/>
                  </a:ext>
                </a:extLst>
              </a:tr>
              <a:tr h="0">
                <a:tc>
                  <a:txBody>
                    <a:bodyPr/>
                    <a:lstStyle/>
                    <a:p>
                      <a:pPr>
                        <a:lnSpc>
                          <a:spcPct val="150000"/>
                        </a:lnSpc>
                        <a:spcAft>
                          <a:spcPts val="0"/>
                        </a:spcAft>
                      </a:pPr>
                      <a:r>
                        <a:rPr lang="zh-CN" sz="2000" kern="100">
                          <a:effectLst/>
                        </a:rPr>
                        <a:t>为</a:t>
                      </a:r>
                      <a:r>
                        <a:rPr lang="en-US" sz="2000" kern="100">
                          <a:effectLst/>
                        </a:rPr>
                        <a:t>Android</a:t>
                      </a:r>
                      <a:r>
                        <a:rPr lang="zh-CN" sz="2000" kern="100">
                          <a:effectLst/>
                        </a:rPr>
                        <a:t>和</a:t>
                      </a:r>
                      <a:r>
                        <a:rPr lang="en-US" sz="2000" kern="100">
                          <a:effectLst/>
                        </a:rPr>
                        <a:t>IOS</a:t>
                      </a:r>
                      <a:r>
                        <a:rPr lang="zh-CN" sz="2000" kern="100">
                          <a:effectLst/>
                        </a:rPr>
                        <a:t>单独开发界面的技术参考文档有很多；</a:t>
                      </a:r>
                    </a:p>
                    <a:p>
                      <a:pPr>
                        <a:lnSpc>
                          <a:spcPct val="150000"/>
                        </a:lnSpc>
                        <a:spcAft>
                          <a:spcPts val="0"/>
                        </a:spcAft>
                      </a:pPr>
                      <a:r>
                        <a:rPr lang="zh-CN" sz="2000" kern="100">
                          <a:effectLst/>
                        </a:rPr>
                        <a:t>相关技术的适配性较高。</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dirty="0">
                          <a:effectLst/>
                          <a:latin typeface="微软雅黑" panose="020B0503020204020204" pitchFamily="34" charset="-122"/>
                          <a:ea typeface="微软雅黑" panose="020B0503020204020204" pitchFamily="34" charset="-122"/>
                        </a:rPr>
                        <a:t>-</a:t>
                      </a:r>
                      <a:r>
                        <a:rPr lang="zh-CN" sz="2000" kern="100" dirty="0">
                          <a:effectLst/>
                          <a:latin typeface="微软雅黑" panose="020B0503020204020204" pitchFamily="34" charset="-122"/>
                          <a:ea typeface="微软雅黑" panose="020B0503020204020204" pitchFamily="34" charset="-122"/>
                        </a:rPr>
                        <a:t>花费时间学习相关技术的使用，借助参考文档完善不同的界面，</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latin typeface="微软雅黑" panose="020B0503020204020204" pitchFamily="34" charset="-122"/>
                          <a:ea typeface="微软雅黑" panose="020B0503020204020204" pitchFamily="34" charset="-122"/>
                        </a:rPr>
                        <a:t>-</a:t>
                      </a:r>
                      <a:r>
                        <a:rPr lang="zh-CN" sz="2000" kern="100">
                          <a:effectLst/>
                          <a:latin typeface="微软雅黑" panose="020B0503020204020204" pitchFamily="34" charset="-122"/>
                          <a:ea typeface="微软雅黑" panose="020B0503020204020204" pitchFamily="34" charset="-122"/>
                        </a:rPr>
                        <a:t>简化数据库使用，设计更多的界面通用组件</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868189462"/>
                  </a:ext>
                </a:extLst>
              </a:tr>
              <a:tr h="0">
                <a:tc>
                  <a:txBody>
                    <a:bodyPr/>
                    <a:lstStyle/>
                    <a:p>
                      <a:pPr>
                        <a:lnSpc>
                          <a:spcPct val="150000"/>
                        </a:lnSpc>
                        <a:spcAft>
                          <a:spcPts val="0"/>
                        </a:spcAft>
                      </a:pPr>
                      <a:r>
                        <a:rPr lang="zh-CN" sz="2000" kern="100">
                          <a:effectLst/>
                        </a:rPr>
                        <a:t>风险（</a:t>
                      </a:r>
                      <a:r>
                        <a:rPr lang="en-US" sz="2000" kern="100">
                          <a:effectLst/>
                        </a:rPr>
                        <a:t>Threats</a:t>
                      </a:r>
                      <a:r>
                        <a:rPr lang="zh-CN" sz="2000" kern="100">
                          <a:effectLst/>
                        </a:rPr>
                        <a: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dirty="0">
                          <a:effectLst/>
                          <a:latin typeface="微软雅黑" panose="020B0503020204020204" pitchFamily="34" charset="-122"/>
                          <a:ea typeface="微软雅黑" panose="020B0503020204020204" pitchFamily="34" charset="-122"/>
                        </a:rPr>
                        <a:t>ST</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dirty="0">
                          <a:effectLst/>
                          <a:latin typeface="微软雅黑" panose="020B0503020204020204" pitchFamily="34" charset="-122"/>
                          <a:ea typeface="微软雅黑" panose="020B0503020204020204" pitchFamily="34" charset="-122"/>
                        </a:rPr>
                        <a:t>WT</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14715424"/>
                  </a:ext>
                </a:extLst>
              </a:tr>
              <a:tr h="0">
                <a:tc>
                  <a:txBody>
                    <a:bodyPr/>
                    <a:lstStyle/>
                    <a:p>
                      <a:pPr>
                        <a:lnSpc>
                          <a:spcPct val="150000"/>
                        </a:lnSpc>
                        <a:spcAft>
                          <a:spcPts val="0"/>
                        </a:spcAft>
                      </a:pPr>
                      <a:r>
                        <a:rPr lang="zh-CN" sz="2000" kern="100">
                          <a:effectLst/>
                        </a:rPr>
                        <a:t>时间不够开发完三套界面；</a:t>
                      </a:r>
                    </a:p>
                    <a:p>
                      <a:pPr>
                        <a:lnSpc>
                          <a:spcPct val="150000"/>
                        </a:lnSpc>
                        <a:spcAft>
                          <a:spcPts val="0"/>
                        </a:spcAft>
                      </a:pPr>
                      <a:r>
                        <a:rPr lang="zh-CN" sz="2000" kern="100">
                          <a:effectLst/>
                        </a:rPr>
                        <a:t>不同手机机型对界面的要求可能会有很多。</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latin typeface="微软雅黑" panose="020B0503020204020204" pitchFamily="34" charset="-122"/>
                          <a:ea typeface="微软雅黑" panose="020B0503020204020204" pitchFamily="34" charset="-122"/>
                        </a:rPr>
                        <a:t>-</a:t>
                      </a:r>
                      <a:r>
                        <a:rPr lang="zh-CN" sz="2000" kern="100">
                          <a:effectLst/>
                          <a:latin typeface="微软雅黑" panose="020B0503020204020204" pitchFamily="34" charset="-122"/>
                          <a:ea typeface="微软雅黑" panose="020B0503020204020204" pitchFamily="34" charset="-122"/>
                        </a:rPr>
                        <a:t>复用界面组件，对不同机型进行界面测试 </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dirty="0">
                          <a:effectLst/>
                          <a:latin typeface="微软雅黑" panose="020B0503020204020204" pitchFamily="34" charset="-122"/>
                          <a:ea typeface="微软雅黑" panose="020B0503020204020204" pitchFamily="34" charset="-122"/>
                        </a:rPr>
                        <a:t>-</a:t>
                      </a:r>
                      <a:r>
                        <a:rPr lang="zh-CN" sz="2000" kern="100" dirty="0">
                          <a:effectLst/>
                          <a:latin typeface="微软雅黑" panose="020B0503020204020204" pitchFamily="34" charset="-122"/>
                          <a:ea typeface="微软雅黑" panose="020B0503020204020204" pitchFamily="34" charset="-122"/>
                        </a:rPr>
                        <a:t>花费更多时间进行界面设计 </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108829287"/>
                  </a:ext>
                </a:extLst>
              </a:tr>
            </a:tbl>
          </a:graphicData>
        </a:graphic>
      </p:graphicFrame>
    </p:spTree>
    <p:extLst>
      <p:ext uri="{BB962C8B-B14F-4D97-AF65-F5344CB8AC3E}">
        <p14:creationId xmlns:p14="http://schemas.microsoft.com/office/powerpoint/2010/main" val="172730171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824184" y="435318"/>
            <a:ext cx="2698175" cy="824136"/>
          </a:xfrm>
          <a:prstGeom prst="rect">
            <a:avLst/>
          </a:prstGeom>
        </p:spPr>
        <p:txBody>
          <a:bodyPr wrap="none">
            <a:spAutoFit/>
          </a:bodyPr>
          <a:lstStyle/>
          <a:p>
            <a:pPr>
              <a:lnSpc>
                <a:spcPct val="200000"/>
              </a:lnSpc>
            </a:pPr>
            <a:r>
              <a:rPr lang="zh-CN" altLang="en-US" sz="2800" dirty="0">
                <a:solidFill>
                  <a:schemeClr val="bg1">
                    <a:lumMod val="95000"/>
                  </a:schemeClr>
                </a:solidFill>
                <a:latin typeface="微软雅黑" panose="020B0503020204020204" pitchFamily="34" charset="-122"/>
                <a:ea typeface="微软雅黑" panose="020B0503020204020204" pitchFamily="34" charset="-122"/>
              </a:rPr>
              <a:t>最终选定的方案</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Rectangle 1">
            <a:extLst>
              <a:ext uri="{FF2B5EF4-FFF2-40B4-BE49-F238E27FC236}">
                <a16:creationId xmlns:a16="http://schemas.microsoft.com/office/drawing/2014/main" id="{0AB52618-F710-44D7-AFDE-C4F953341E9E}"/>
              </a:ext>
            </a:extLst>
          </p:cNvPr>
          <p:cNvSpPr>
            <a:spLocks noChangeArrowheads="1"/>
          </p:cNvSpPr>
          <p:nvPr/>
        </p:nvSpPr>
        <p:spPr bwMode="auto">
          <a:xfrm>
            <a:off x="1824184" y="1777116"/>
            <a:ext cx="9647857" cy="4459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50000"/>
              </a:lnSpc>
              <a:spcBef>
                <a:spcPct val="0"/>
              </a:spcBef>
              <a:spcAft>
                <a:spcPct val="0"/>
              </a:spcAft>
              <a:buClrTx/>
              <a:buSzTx/>
              <a:buFontTx/>
              <a:buNone/>
              <a:tabLst/>
            </a:pPr>
            <a:r>
              <a:rPr kumimoji="0" lang="en-US" altLang="zh-CN"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zh-CN"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由于本项目时间较紧，涉及到较多的文档操作，不方便设计多套用户界面，且不同型号的手机容易对界面产生限制。同时项目组没有开发的经验，使用一些不熟悉的技术会加大项目开发的时间消耗，需要选择一些使用更广泛的技术以获取更多帮助，因此我们选择系统方案</a:t>
            </a:r>
            <a:r>
              <a:rPr kumimoji="0" lang="en-US" altLang="zh-CN"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1</a:t>
            </a:r>
            <a:r>
              <a:rPr kumimoji="0" lang="zh-CN" altLang="en-US"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p>
            <a:pPr marL="0" marR="0" lvl="0" indent="266700" algn="l" defTabSz="914400" rtl="0" eaLnBrk="0" fontAlgn="base" latinLnBrk="0" hangingPunct="0">
              <a:lnSpc>
                <a:spcPct val="150000"/>
              </a:lnSpc>
              <a:spcBef>
                <a:spcPct val="0"/>
              </a:spcBef>
              <a:spcAft>
                <a:spcPct val="0"/>
              </a:spcAft>
              <a:buClrTx/>
              <a:buSzTx/>
              <a:buFontTx/>
              <a:buNone/>
              <a:tabLst/>
            </a:pPr>
            <a:r>
              <a:rPr kumimoji="0" lang="en-US" altLang="zh-CN"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en-US"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网站部署在阿里云服务器上，选择操作系统为</a:t>
            </a:r>
            <a:r>
              <a:rPr kumimoji="0" lang="en-US" altLang="zh-CN"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Linux</a:t>
            </a:r>
            <a:r>
              <a:rPr kumimoji="0" lang="zh-CN" altLang="en-US"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，网站后端采用</a:t>
            </a:r>
            <a:r>
              <a:rPr kumimoji="0" lang="en-US" altLang="zh-CN"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Java</a:t>
            </a:r>
            <a:r>
              <a:rPr kumimoji="0" lang="zh-CN" altLang="en-US"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编写，数据库采用</a:t>
            </a:r>
            <a:r>
              <a:rPr kumimoji="0" lang="en-US" altLang="zh-CN"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MySQL</a:t>
            </a:r>
            <a:r>
              <a:rPr kumimoji="0" lang="zh-CN" altLang="en-US"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，网页前端和</a:t>
            </a:r>
            <a:r>
              <a:rPr kumimoji="0" lang="en-US" altLang="zh-CN"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APP</a:t>
            </a:r>
            <a:r>
              <a:rPr kumimoji="0" lang="zh-CN" altLang="en-US"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前端都采用      </a:t>
            </a:r>
            <a:r>
              <a:rPr kumimoji="0" lang="en-US" altLang="zh-CN"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HTML5+CSS+JavaScript</a:t>
            </a:r>
            <a:r>
              <a:rPr kumimoji="0" lang="zh-CN" altLang="en-US"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的方式进行编写，分别为网页前端和</a:t>
            </a:r>
            <a:r>
              <a:rPr kumimoji="0" lang="en-US" altLang="zh-CN"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APP</a:t>
            </a:r>
            <a:r>
              <a:rPr kumimoji="0" lang="zh-CN" altLang="en-US"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前端设计界面</a:t>
            </a:r>
            <a:r>
              <a:rPr kumimoji="0" lang="zh-CN" altLang="en-US" sz="105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2201221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824184" y="435318"/>
            <a:ext cx="1980029" cy="824136"/>
          </a:xfrm>
          <a:prstGeom prst="rect">
            <a:avLst/>
          </a:prstGeom>
        </p:spPr>
        <p:txBody>
          <a:bodyPr wrap="none">
            <a:spAutoFit/>
          </a:bodyPr>
          <a:lstStyle/>
          <a:p>
            <a:pPr>
              <a:lnSpc>
                <a:spcPct val="200000"/>
              </a:lnSpc>
            </a:pPr>
            <a:r>
              <a:rPr lang="zh-CN" altLang="en-US" sz="2800" dirty="0">
                <a:solidFill>
                  <a:schemeClr val="bg1">
                    <a:lumMod val="95000"/>
                  </a:schemeClr>
                </a:solidFill>
                <a:latin typeface="微软雅黑" panose="020B0503020204020204" pitchFamily="34" charset="-122"/>
                <a:ea typeface="微软雅黑" panose="020B0503020204020204" pitchFamily="34" charset="-122"/>
              </a:rPr>
              <a:t>经济可行性</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Rectangle 1">
            <a:extLst>
              <a:ext uri="{FF2B5EF4-FFF2-40B4-BE49-F238E27FC236}">
                <a16:creationId xmlns:a16="http://schemas.microsoft.com/office/drawing/2014/main" id="{0AB52618-F710-44D7-AFDE-C4F953341E9E}"/>
              </a:ext>
            </a:extLst>
          </p:cNvPr>
          <p:cNvSpPr>
            <a:spLocks noChangeArrowheads="1"/>
          </p:cNvSpPr>
          <p:nvPr/>
        </p:nvSpPr>
        <p:spPr bwMode="auto">
          <a:xfrm>
            <a:off x="2039646" y="5784001"/>
            <a:ext cx="75276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注：</a:t>
            </a:r>
            <a:r>
              <a:rPr kumimoji="0" lang="zh-CN" altLang="zh-CN" sz="20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由于本项目</a:t>
            </a:r>
            <a:r>
              <a:rPr lang="zh-CN" altLang="en-US" sz="20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为教学课题，所以不涉及盈利</a:t>
            </a:r>
            <a:endPar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graphicFrame>
        <p:nvGraphicFramePr>
          <p:cNvPr id="3" name="表格 2">
            <a:extLst>
              <a:ext uri="{FF2B5EF4-FFF2-40B4-BE49-F238E27FC236}">
                <a16:creationId xmlns:a16="http://schemas.microsoft.com/office/drawing/2014/main" id="{592B5512-BBC4-459D-ADB4-38CE9D40887D}"/>
              </a:ext>
            </a:extLst>
          </p:cNvPr>
          <p:cNvGraphicFramePr>
            <a:graphicFrameLocks noGrp="1"/>
          </p:cNvGraphicFramePr>
          <p:nvPr>
            <p:extLst>
              <p:ext uri="{D42A27DB-BD31-4B8C-83A1-F6EECF244321}">
                <p14:modId xmlns:p14="http://schemas.microsoft.com/office/powerpoint/2010/main" val="3688549079"/>
              </p:ext>
            </p:extLst>
          </p:nvPr>
        </p:nvGraphicFramePr>
        <p:xfrm>
          <a:off x="2350019" y="1990344"/>
          <a:ext cx="7786250" cy="2877312"/>
        </p:xfrm>
        <a:graphic>
          <a:graphicData uri="http://schemas.openxmlformats.org/drawingml/2006/table">
            <a:tbl>
              <a:tblPr firstRow="1" firstCol="1" bandRow="1">
                <a:tableStyleId>{F5AB1C69-6EDB-4FF4-983F-18BD219EF322}</a:tableStyleId>
              </a:tblPr>
              <a:tblGrid>
                <a:gridCol w="2147452">
                  <a:extLst>
                    <a:ext uri="{9D8B030D-6E8A-4147-A177-3AD203B41FA5}">
                      <a16:colId xmlns:a16="http://schemas.microsoft.com/office/drawing/2014/main" val="3494025707"/>
                    </a:ext>
                  </a:extLst>
                </a:gridCol>
                <a:gridCol w="5638798">
                  <a:extLst>
                    <a:ext uri="{9D8B030D-6E8A-4147-A177-3AD203B41FA5}">
                      <a16:colId xmlns:a16="http://schemas.microsoft.com/office/drawing/2014/main" val="3273274981"/>
                    </a:ext>
                  </a:extLst>
                </a:gridCol>
              </a:tblGrid>
              <a:tr h="0">
                <a:tc>
                  <a:txBody>
                    <a:bodyPr/>
                    <a:lstStyle/>
                    <a:p>
                      <a:pP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投资对象</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投资金额</a:t>
                      </a:r>
                      <a:r>
                        <a:rPr lang="en-US" sz="2000" u="none" kern="100">
                          <a:effectLst/>
                          <a:latin typeface="微软雅黑" panose="020B0503020204020204" pitchFamily="34" charset="-122"/>
                          <a:ea typeface="微软雅黑" panose="020B0503020204020204" pitchFamily="34" charset="-122"/>
                        </a:rPr>
                        <a:t>/</a:t>
                      </a:r>
                      <a:r>
                        <a:rPr lang="zh-CN" sz="2000" u="none" kern="100">
                          <a:effectLst/>
                          <a:latin typeface="微软雅黑" panose="020B0503020204020204" pitchFamily="34" charset="-122"/>
                          <a:ea typeface="微软雅黑" panose="020B0503020204020204" pitchFamily="34" charset="-122"/>
                        </a:rPr>
                        <a:t>元</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861071293"/>
                  </a:ext>
                </a:extLst>
              </a:tr>
              <a:tr h="0">
                <a:tc>
                  <a:txBody>
                    <a:bodyPr/>
                    <a:lstStyle/>
                    <a:p>
                      <a:pP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电费</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每个月</a:t>
                      </a:r>
                      <a:r>
                        <a:rPr lang="en-US" sz="2000" u="none" kern="100">
                          <a:effectLst/>
                          <a:latin typeface="微软雅黑" panose="020B0503020204020204" pitchFamily="34" charset="-122"/>
                          <a:ea typeface="微软雅黑" panose="020B0503020204020204" pitchFamily="34" charset="-122"/>
                        </a:rPr>
                        <a:t>300</a:t>
                      </a:r>
                      <a:r>
                        <a:rPr lang="zh-CN" sz="2000" u="none" kern="100">
                          <a:effectLst/>
                          <a:latin typeface="微软雅黑" panose="020B0503020204020204" pitchFamily="34" charset="-122"/>
                          <a:ea typeface="微软雅黑" panose="020B0503020204020204" pitchFamily="34" charset="-122"/>
                        </a:rPr>
                        <a:t>元，四个月</a:t>
                      </a:r>
                      <a:r>
                        <a:rPr lang="en-US" sz="2000" u="none" kern="100">
                          <a:effectLst/>
                          <a:latin typeface="微软雅黑" panose="020B0503020204020204" pitchFamily="34" charset="-122"/>
                          <a:ea typeface="微软雅黑" panose="020B0503020204020204" pitchFamily="34" charset="-122"/>
                        </a:rPr>
                        <a:t>300*4=1200</a:t>
                      </a:r>
                      <a:r>
                        <a:rPr lang="zh-CN" sz="2000" u="none" kern="100">
                          <a:effectLst/>
                          <a:latin typeface="微软雅黑" panose="020B0503020204020204" pitchFamily="34" charset="-122"/>
                          <a:ea typeface="微软雅黑" panose="020B0503020204020204" pitchFamily="34" charset="-122"/>
                        </a:rPr>
                        <a:t>元</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459254365"/>
                  </a:ext>
                </a:extLst>
              </a:tr>
              <a:tr h="0">
                <a:tc>
                  <a:txBody>
                    <a:bodyPr/>
                    <a:lstStyle/>
                    <a:p>
                      <a:pP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宽带费用</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600</a:t>
                      </a:r>
                      <a:r>
                        <a:rPr lang="zh-CN" sz="2000" u="none" kern="100">
                          <a:effectLst/>
                          <a:latin typeface="微软雅黑" panose="020B0503020204020204" pitchFamily="34" charset="-122"/>
                          <a:ea typeface="微软雅黑" panose="020B0503020204020204" pitchFamily="34" charset="-122"/>
                        </a:rPr>
                        <a:t>元</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473099102"/>
                  </a:ext>
                </a:extLst>
              </a:tr>
              <a:tr h="0">
                <a:tc>
                  <a:txBody>
                    <a:bodyPr/>
                    <a:lstStyle/>
                    <a:p>
                      <a:pP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人力费用</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u="none" kern="100" dirty="0">
                          <a:effectLst/>
                          <a:latin typeface="微软雅黑" panose="020B0503020204020204" pitchFamily="34" charset="-122"/>
                          <a:ea typeface="微软雅黑" panose="020B0503020204020204" pitchFamily="34" charset="-122"/>
                        </a:rPr>
                        <a:t>16</a:t>
                      </a:r>
                      <a:r>
                        <a:rPr lang="zh-CN" sz="2000" u="none" kern="100" dirty="0">
                          <a:effectLst/>
                          <a:latin typeface="微软雅黑" panose="020B0503020204020204" pitchFamily="34" charset="-122"/>
                          <a:ea typeface="微软雅黑" panose="020B0503020204020204" pitchFamily="34" charset="-122"/>
                        </a:rPr>
                        <a:t>周，每周</a:t>
                      </a:r>
                      <a:r>
                        <a:rPr lang="en-US" sz="2000" u="none" kern="100" dirty="0">
                          <a:effectLst/>
                          <a:latin typeface="微软雅黑" panose="020B0503020204020204" pitchFamily="34" charset="-122"/>
                          <a:ea typeface="微软雅黑" panose="020B0503020204020204" pitchFamily="34" charset="-122"/>
                        </a:rPr>
                        <a:t>7</a:t>
                      </a:r>
                      <a:r>
                        <a:rPr lang="zh-CN" sz="2000" u="none" kern="100" dirty="0">
                          <a:effectLst/>
                          <a:latin typeface="微软雅黑" panose="020B0503020204020204" pitchFamily="34" charset="-122"/>
                          <a:ea typeface="微软雅黑" panose="020B0503020204020204" pitchFamily="34" charset="-122"/>
                        </a:rPr>
                        <a:t>天每天工作</a:t>
                      </a:r>
                      <a:r>
                        <a:rPr lang="en-US" sz="2000" u="none" kern="100" dirty="0">
                          <a:effectLst/>
                          <a:latin typeface="微软雅黑" panose="020B0503020204020204" pitchFamily="34" charset="-122"/>
                          <a:ea typeface="微软雅黑" panose="020B0503020204020204" pitchFamily="34" charset="-122"/>
                        </a:rPr>
                        <a:t>1</a:t>
                      </a:r>
                      <a:r>
                        <a:rPr lang="zh-CN" sz="2000" u="none" kern="100" dirty="0">
                          <a:effectLst/>
                          <a:latin typeface="微软雅黑" panose="020B0503020204020204" pitchFamily="34" charset="-122"/>
                          <a:ea typeface="微软雅黑" panose="020B0503020204020204" pitchFamily="34" charset="-122"/>
                        </a:rPr>
                        <a:t>小时。组员五人，共计</a:t>
                      </a:r>
                      <a:r>
                        <a:rPr lang="en-US" sz="2000" u="none" kern="100" dirty="0">
                          <a:effectLst/>
                          <a:latin typeface="微软雅黑" panose="020B0503020204020204" pitchFamily="34" charset="-122"/>
                          <a:ea typeface="微软雅黑" panose="020B0503020204020204" pitchFamily="34" charset="-122"/>
                        </a:rPr>
                        <a:t>8320.8</a:t>
                      </a:r>
                      <a:r>
                        <a:rPr lang="zh-CN" sz="2000" u="none" kern="100" dirty="0">
                          <a:effectLst/>
                          <a:latin typeface="微软雅黑" panose="020B0503020204020204" pitchFamily="34" charset="-122"/>
                          <a:ea typeface="微软雅黑" panose="020B0503020204020204" pitchFamily="34" charset="-122"/>
                        </a:rPr>
                        <a:t>元。</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376773366"/>
                  </a:ext>
                </a:extLst>
              </a:tr>
              <a:tr h="52070">
                <a:tc>
                  <a:txBody>
                    <a:bodyPr/>
                    <a:lstStyle/>
                    <a:p>
                      <a:pPr>
                        <a:lnSpc>
                          <a:spcPct val="150000"/>
                        </a:lnSpc>
                        <a:spcAft>
                          <a:spcPts val="0"/>
                        </a:spcAft>
                      </a:pPr>
                      <a:r>
                        <a:rPr lang="zh-CN" sz="2000" u="none" kern="100" dirty="0">
                          <a:effectLst/>
                          <a:latin typeface="微软雅黑" panose="020B0503020204020204" pitchFamily="34" charset="-122"/>
                          <a:ea typeface="微软雅黑" panose="020B0503020204020204" pitchFamily="34" charset="-122"/>
                        </a:rPr>
                        <a:t>阿里云服务器</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u="none" kern="100">
                          <a:effectLst/>
                          <a:latin typeface="微软雅黑" panose="020B0503020204020204" pitchFamily="34" charset="-122"/>
                          <a:ea typeface="微软雅黑" panose="020B0503020204020204" pitchFamily="34" charset="-122"/>
                        </a:rPr>
                        <a:t>128</a:t>
                      </a:r>
                      <a:r>
                        <a:rPr lang="zh-CN" sz="2000" u="none" kern="100">
                          <a:effectLst/>
                          <a:latin typeface="微软雅黑" panose="020B0503020204020204" pitchFamily="34" charset="-122"/>
                          <a:ea typeface="微软雅黑" panose="020B0503020204020204" pitchFamily="34" charset="-122"/>
                        </a:rPr>
                        <a:t>元</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869747258"/>
                  </a:ext>
                </a:extLst>
              </a:tr>
              <a:tr h="52070">
                <a:tc>
                  <a:txBody>
                    <a:bodyPr/>
                    <a:lstStyle/>
                    <a:p>
                      <a:pPr>
                        <a:lnSpc>
                          <a:spcPct val="150000"/>
                        </a:lnSpc>
                        <a:spcAft>
                          <a:spcPts val="0"/>
                        </a:spcAft>
                      </a:pPr>
                      <a:r>
                        <a:rPr lang="zh-CN" sz="2000" u="none" kern="100">
                          <a:effectLst/>
                          <a:latin typeface="微软雅黑" panose="020B0503020204020204" pitchFamily="34" charset="-122"/>
                          <a:ea typeface="微软雅黑" panose="020B0503020204020204" pitchFamily="34" charset="-122"/>
                        </a:rPr>
                        <a:t>总计</a:t>
                      </a:r>
                      <a:endParaRPr lang="zh-CN" sz="2000" u="none"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u="none" kern="100" dirty="0">
                          <a:effectLst/>
                          <a:latin typeface="微软雅黑" panose="020B0503020204020204" pitchFamily="34" charset="-122"/>
                          <a:ea typeface="微软雅黑" panose="020B0503020204020204" pitchFamily="34" charset="-122"/>
                        </a:rPr>
                        <a:t>9948.8</a:t>
                      </a:r>
                      <a:r>
                        <a:rPr lang="zh-CN" sz="2000" u="none" kern="100" dirty="0">
                          <a:effectLst/>
                          <a:latin typeface="微软雅黑" panose="020B0503020204020204" pitchFamily="34" charset="-122"/>
                          <a:ea typeface="微软雅黑" panose="020B0503020204020204" pitchFamily="34" charset="-122"/>
                        </a:rPr>
                        <a:t>元</a:t>
                      </a:r>
                      <a:endParaRPr lang="zh-CN" sz="2000" u="none"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394765974"/>
                  </a:ext>
                </a:extLst>
              </a:tr>
            </a:tbl>
          </a:graphicData>
        </a:graphic>
      </p:graphicFrame>
    </p:spTree>
    <p:extLst>
      <p:ext uri="{BB962C8B-B14F-4D97-AF65-F5344CB8AC3E}">
        <p14:creationId xmlns:p14="http://schemas.microsoft.com/office/powerpoint/2010/main" val="28026940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4959929" cy="1162288"/>
            <a:chOff x="5519057" y="1743193"/>
            <a:chExt cx="4959929"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01</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5519057" y="1939615"/>
              <a:ext cx="4959929"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引言</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824184" y="435318"/>
            <a:ext cx="1980029" cy="824136"/>
          </a:xfrm>
          <a:prstGeom prst="rect">
            <a:avLst/>
          </a:prstGeom>
        </p:spPr>
        <p:txBody>
          <a:bodyPr wrap="none">
            <a:spAutoFit/>
          </a:bodyPr>
          <a:lstStyle/>
          <a:p>
            <a:pPr>
              <a:lnSpc>
                <a:spcPct val="200000"/>
              </a:lnSpc>
            </a:pPr>
            <a:r>
              <a:rPr lang="zh-CN" altLang="en-US" sz="2800" dirty="0">
                <a:solidFill>
                  <a:schemeClr val="bg1">
                    <a:lumMod val="95000"/>
                  </a:schemeClr>
                </a:solidFill>
                <a:latin typeface="微软雅黑" panose="020B0503020204020204" pitchFamily="34" charset="-122"/>
                <a:ea typeface="微软雅黑" panose="020B0503020204020204" pitchFamily="34" charset="-122"/>
              </a:rPr>
              <a:t>法律可行性</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Rectangle 1">
            <a:extLst>
              <a:ext uri="{FF2B5EF4-FFF2-40B4-BE49-F238E27FC236}">
                <a16:creationId xmlns:a16="http://schemas.microsoft.com/office/drawing/2014/main" id="{0AB52618-F710-44D7-AFDE-C4F953341E9E}"/>
              </a:ext>
            </a:extLst>
          </p:cNvPr>
          <p:cNvSpPr>
            <a:spLocks noChangeArrowheads="1"/>
          </p:cNvSpPr>
          <p:nvPr/>
        </p:nvSpPr>
        <p:spPr bwMode="auto">
          <a:xfrm>
            <a:off x="846084" y="1668675"/>
            <a:ext cx="10930758" cy="4459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nSpc>
                <a:spcPct val="150000"/>
              </a:lnSpc>
            </a:pPr>
            <a:r>
              <a:rPr lang="en-US" altLang="zh-CN"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由于本项目的服务器以及软件还有网站资源均由项目委托者提供，开发过程中所使用软件及工具皆为破解版或试用版以及部分正版，且本项目为教学课题，相关工具仅为学习使用。根据我国</a:t>
            </a:r>
            <a:r>
              <a:rPr lang="en-US" altLang="zh-CN"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著作权法</a:t>
            </a:r>
            <a:r>
              <a:rPr lang="en-US" altLang="zh-CN"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第二十二条规定：在下列情况下使用作品，可以不经著作权人许可，不向其支付报酬，但应当指明作者姓名、作品名称，并且不得侵犯著作权人依照本法享有的其他权利：</a:t>
            </a:r>
            <a:r>
              <a:rPr lang="en-US" altLang="zh-CN"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一</a:t>
            </a:r>
            <a:r>
              <a:rPr lang="en-US" altLang="zh-CN"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为个人学习、研究或者欣赏，使用他人已经发表的作品</a:t>
            </a:r>
            <a:r>
              <a:rPr lang="en-US" altLang="zh-CN"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六</a:t>
            </a:r>
            <a:r>
              <a:rPr lang="en-US" altLang="zh-CN"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为学校课堂教学或者科学研究，翻译或者少量复制已经发表的作品，供教学或者科研人员使用，但不得出版发行。</a:t>
            </a:r>
          </a:p>
          <a:p>
            <a:pPr lvl="0">
              <a:lnSpc>
                <a:spcPct val="150000"/>
              </a:lnSpc>
            </a:pPr>
            <a:r>
              <a:rPr lang="en-US" altLang="zh-CN"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因此不存在法律追究问题。本项目在法律上是可行的。</a:t>
            </a:r>
          </a:p>
        </p:txBody>
      </p:sp>
    </p:spTree>
    <p:extLst>
      <p:ext uri="{BB962C8B-B14F-4D97-AF65-F5344CB8AC3E}">
        <p14:creationId xmlns:p14="http://schemas.microsoft.com/office/powerpoint/2010/main" val="30360373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824184" y="435318"/>
            <a:ext cx="1980029" cy="824136"/>
          </a:xfrm>
          <a:prstGeom prst="rect">
            <a:avLst/>
          </a:prstGeom>
        </p:spPr>
        <p:txBody>
          <a:bodyPr wrap="none">
            <a:spAutoFit/>
          </a:bodyPr>
          <a:lstStyle/>
          <a:p>
            <a:pPr>
              <a:lnSpc>
                <a:spcPct val="200000"/>
              </a:lnSpc>
            </a:pPr>
            <a:r>
              <a:rPr lang="zh-CN" altLang="en-US" sz="2800" dirty="0">
                <a:solidFill>
                  <a:schemeClr val="bg1">
                    <a:lumMod val="95000"/>
                  </a:schemeClr>
                </a:solidFill>
                <a:latin typeface="微软雅黑" panose="020B0503020204020204" pitchFamily="34" charset="-122"/>
                <a:ea typeface="微软雅黑" panose="020B0503020204020204" pitchFamily="34" charset="-122"/>
              </a:rPr>
              <a:t>操作可行性</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Rectangle 1">
            <a:extLst>
              <a:ext uri="{FF2B5EF4-FFF2-40B4-BE49-F238E27FC236}">
                <a16:creationId xmlns:a16="http://schemas.microsoft.com/office/drawing/2014/main" id="{0AB52618-F710-44D7-AFDE-C4F953341E9E}"/>
              </a:ext>
            </a:extLst>
          </p:cNvPr>
          <p:cNvSpPr>
            <a:spLocks noChangeArrowheads="1"/>
          </p:cNvSpPr>
          <p:nvPr/>
        </p:nvSpPr>
        <p:spPr bwMode="auto">
          <a:xfrm>
            <a:off x="972207" y="1725476"/>
            <a:ext cx="10604937" cy="4459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nSpc>
                <a:spcPct val="150000"/>
              </a:lnSpc>
            </a:pPr>
            <a:r>
              <a:rPr lang="en-US" altLang="zh-CN"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由于学校对该类项目的态度非常的谨慎敏感，因此本项目可能无法布置在校园内网中。但是我们的系统致力于打造一个垂直型的社区类型的辅助教学系统，其本身只涉及到软件工程相关的专业知识、教学知识。</a:t>
            </a:r>
          </a:p>
          <a:p>
            <a:pPr lvl="0">
              <a:lnSpc>
                <a:spcPct val="150000"/>
              </a:lnSpc>
            </a:pPr>
            <a:r>
              <a:rPr lang="en-US" altLang="zh-CN"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同时，本项目设计了管理员角色，会对系统用户发布的信息进行监管，会对行为不当用户进行及时的禁言操作，删除不当的信息内容。不会存留校方不希望出现的敏感信息。</a:t>
            </a:r>
          </a:p>
          <a:p>
            <a:pPr lvl="0">
              <a:lnSpc>
                <a:spcPct val="150000"/>
              </a:lnSpc>
            </a:pPr>
            <a:r>
              <a:rPr lang="en-US" altLang="zh-CN"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因此本系统是可部署的。本项目可操作。</a:t>
            </a:r>
          </a:p>
          <a:p>
            <a:pPr lvl="0">
              <a:lnSpc>
                <a:spcPct val="150000"/>
              </a:lnSpc>
            </a:pPr>
            <a:endPar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91100728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04</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WBS</a:t>
            </a:r>
          </a:p>
        </p:txBody>
      </p:sp>
    </p:spTree>
    <p:extLst>
      <p:ext uri="{BB962C8B-B14F-4D97-AF65-F5344CB8AC3E}">
        <p14:creationId xmlns:p14="http://schemas.microsoft.com/office/powerpoint/2010/main" val="33681686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098378" cy="928652"/>
          </a:xfrm>
          <a:prstGeom prst="rect">
            <a:avLst/>
          </a:prstGeom>
        </p:spPr>
        <p:txBody>
          <a:bodyPr wrap="none">
            <a:spAutoFit/>
          </a:bodyPr>
          <a:lstStyle/>
          <a:p>
            <a:pPr>
              <a:lnSpc>
                <a:spcPct val="200000"/>
              </a:lnSpc>
            </a:pPr>
            <a:r>
              <a:rPr lang="en-US" altLang="zh-CN" sz="3200" dirty="0">
                <a:solidFill>
                  <a:schemeClr val="bg1">
                    <a:lumMod val="95000"/>
                  </a:schemeClr>
                </a:solidFill>
                <a:latin typeface="微软雅黑" panose="020B0503020204020204" pitchFamily="34" charset="-122"/>
                <a:ea typeface="微软雅黑" panose="020B0503020204020204" pitchFamily="34" charset="-122"/>
              </a:rPr>
              <a:t>WBS</a:t>
            </a: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3" name="图片 2">
            <a:extLst>
              <a:ext uri="{FF2B5EF4-FFF2-40B4-BE49-F238E27FC236}">
                <a16:creationId xmlns:a16="http://schemas.microsoft.com/office/drawing/2014/main" id="{CC6E1B2B-269A-4C72-A02C-71EDB3FA91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7482"/>
            <a:ext cx="12192001" cy="6895482"/>
          </a:xfrm>
          <a:prstGeom prst="rect">
            <a:avLst/>
          </a:prstGeom>
        </p:spPr>
      </p:pic>
    </p:spTree>
    <p:extLst>
      <p:ext uri="{BB962C8B-B14F-4D97-AF65-F5344CB8AC3E}">
        <p14:creationId xmlns:p14="http://schemas.microsoft.com/office/powerpoint/2010/main" val="32100784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05</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571657"/>
            <a:ext cx="4959929" cy="1446550"/>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项目组织结构（</a:t>
            </a:r>
            <a:r>
              <a:rPr lang="en-US" altLang="zh-CN" sz="4400" b="1" dirty="0">
                <a:solidFill>
                  <a:schemeClr val="bg1"/>
                </a:solidFill>
                <a:latin typeface="微软雅黑" panose="020B0503020204020204" pitchFamily="34" charset="-122"/>
                <a:ea typeface="微软雅黑" panose="020B0503020204020204" pitchFamily="34" charset="-122"/>
              </a:rPr>
              <a:t>OBS</a:t>
            </a:r>
            <a:r>
              <a:rPr lang="zh-CN" altLang="en-US" sz="4400" b="1" dirty="0">
                <a:solidFill>
                  <a:schemeClr val="bg1"/>
                </a:solidFill>
                <a:latin typeface="微软雅黑" panose="020B0503020204020204" pitchFamily="34" charset="-122"/>
                <a:ea typeface="微软雅黑" panose="020B0503020204020204" pitchFamily="34" charset="-122"/>
              </a:rPr>
              <a:t>）</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13901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429797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项目组织结构（</a:t>
            </a:r>
            <a:r>
              <a:rPr lang="en-US" altLang="zh-CN" sz="3200" dirty="0">
                <a:solidFill>
                  <a:schemeClr val="bg1">
                    <a:lumMod val="95000"/>
                  </a:schemeClr>
                </a:solidFill>
                <a:latin typeface="微软雅黑" panose="020B0503020204020204" pitchFamily="34" charset="-122"/>
                <a:ea typeface="微软雅黑" panose="020B0503020204020204" pitchFamily="34" charset="-122"/>
              </a:rPr>
              <a:t>OBS</a:t>
            </a:r>
            <a:r>
              <a:rPr lang="zh-CN" altLang="en-US" sz="3200" dirty="0">
                <a:solidFill>
                  <a:schemeClr val="bg1">
                    <a:lumMod val="95000"/>
                  </a:schemeClr>
                </a:solidFill>
                <a:latin typeface="微软雅黑" panose="020B0503020204020204" pitchFamily="34" charset="-122"/>
                <a:ea typeface="微软雅黑" panose="020B0503020204020204" pitchFamily="34" charset="-122"/>
              </a:rPr>
              <a:t>）</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7" name="图片 6">
            <a:extLst>
              <a:ext uri="{FF2B5EF4-FFF2-40B4-BE49-F238E27FC236}">
                <a16:creationId xmlns:a16="http://schemas.microsoft.com/office/drawing/2014/main" id="{8666E337-33F8-4675-B6ED-0080F416AB5D}"/>
              </a:ext>
            </a:extLst>
          </p:cNvPr>
          <p:cNvPicPr/>
          <p:nvPr/>
        </p:nvPicPr>
        <p:blipFill rotWithShape="1">
          <a:blip r:embed="rId3"/>
          <a:srcRect l="23839" t="15592" r="24873" b="22043"/>
          <a:stretch/>
        </p:blipFill>
        <p:spPr bwMode="auto">
          <a:xfrm>
            <a:off x="2077617" y="1590256"/>
            <a:ext cx="8033657" cy="444137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679883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429797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项目组织结构（</a:t>
            </a:r>
            <a:r>
              <a:rPr lang="en-US" altLang="zh-CN" sz="3200" dirty="0">
                <a:solidFill>
                  <a:schemeClr val="bg1">
                    <a:lumMod val="95000"/>
                  </a:schemeClr>
                </a:solidFill>
                <a:latin typeface="微软雅黑" panose="020B0503020204020204" pitchFamily="34" charset="-122"/>
                <a:ea typeface="微软雅黑" panose="020B0503020204020204" pitchFamily="34" charset="-122"/>
              </a:rPr>
              <a:t>OBS</a:t>
            </a:r>
            <a:r>
              <a:rPr lang="zh-CN" altLang="en-US" sz="3200" dirty="0">
                <a:solidFill>
                  <a:schemeClr val="bg1">
                    <a:lumMod val="95000"/>
                  </a:schemeClr>
                </a:solidFill>
                <a:latin typeface="微软雅黑" panose="020B0503020204020204" pitchFamily="34" charset="-122"/>
                <a:ea typeface="微软雅黑" panose="020B0503020204020204" pitchFamily="34" charset="-122"/>
              </a:rPr>
              <a:t>）</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2" name="图片 1">
            <a:extLst>
              <a:ext uri="{FF2B5EF4-FFF2-40B4-BE49-F238E27FC236}">
                <a16:creationId xmlns:a16="http://schemas.microsoft.com/office/drawing/2014/main" id="{B28C3918-0A56-4FDF-A75E-28196B3A7FAE}"/>
              </a:ext>
            </a:extLst>
          </p:cNvPr>
          <p:cNvPicPr>
            <a:picLocks noChangeAspect="1"/>
          </p:cNvPicPr>
          <p:nvPr/>
        </p:nvPicPr>
        <p:blipFill>
          <a:blip r:embed="rId3"/>
          <a:stretch>
            <a:fillRect/>
          </a:stretch>
        </p:blipFill>
        <p:spPr>
          <a:xfrm>
            <a:off x="-1554" y="1917700"/>
            <a:ext cx="12192000" cy="3797299"/>
          </a:xfrm>
          <a:prstGeom prst="rect">
            <a:avLst/>
          </a:prstGeom>
        </p:spPr>
      </p:pic>
    </p:spTree>
    <p:extLst>
      <p:ext uri="{BB962C8B-B14F-4D97-AF65-F5344CB8AC3E}">
        <p14:creationId xmlns:p14="http://schemas.microsoft.com/office/powerpoint/2010/main" val="2262375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06</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甘特图</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6865567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410964"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甘特图</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3" name="图片 2">
            <a:extLst>
              <a:ext uri="{FF2B5EF4-FFF2-40B4-BE49-F238E27FC236}">
                <a16:creationId xmlns:a16="http://schemas.microsoft.com/office/drawing/2014/main" id="{5C43C1AE-D8C0-4202-A365-F18C84AA4FA3}"/>
              </a:ext>
            </a:extLst>
          </p:cNvPr>
          <p:cNvPicPr>
            <a:picLocks noChangeAspect="1"/>
          </p:cNvPicPr>
          <p:nvPr/>
        </p:nvPicPr>
        <p:blipFill>
          <a:blip r:embed="rId3"/>
          <a:stretch>
            <a:fillRect/>
          </a:stretch>
        </p:blipFill>
        <p:spPr>
          <a:xfrm>
            <a:off x="514350" y="1864108"/>
            <a:ext cx="11247490" cy="3422596"/>
          </a:xfrm>
          <a:prstGeom prst="rect">
            <a:avLst/>
          </a:prstGeom>
        </p:spPr>
      </p:pic>
    </p:spTree>
    <p:extLst>
      <p:ext uri="{BB962C8B-B14F-4D97-AF65-F5344CB8AC3E}">
        <p14:creationId xmlns:p14="http://schemas.microsoft.com/office/powerpoint/2010/main" val="17383864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410964"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甘特图</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3" name="图片 2">
            <a:extLst>
              <a:ext uri="{FF2B5EF4-FFF2-40B4-BE49-F238E27FC236}">
                <a16:creationId xmlns:a16="http://schemas.microsoft.com/office/drawing/2014/main" id="{13F23CA0-02BB-4A24-B8A6-4B0B7A5E6760}"/>
              </a:ext>
            </a:extLst>
          </p:cNvPr>
          <p:cNvPicPr>
            <a:picLocks noChangeAspect="1"/>
          </p:cNvPicPr>
          <p:nvPr/>
        </p:nvPicPr>
        <p:blipFill>
          <a:blip r:embed="rId3"/>
          <a:stretch>
            <a:fillRect/>
          </a:stretch>
        </p:blipFill>
        <p:spPr>
          <a:xfrm>
            <a:off x="1899152" y="1360575"/>
            <a:ext cx="8973800" cy="5418597"/>
          </a:xfrm>
          <a:prstGeom prst="rect">
            <a:avLst/>
          </a:prstGeom>
        </p:spPr>
      </p:pic>
    </p:spTree>
    <p:extLst>
      <p:ext uri="{BB962C8B-B14F-4D97-AF65-F5344CB8AC3E}">
        <p14:creationId xmlns:p14="http://schemas.microsoft.com/office/powerpoint/2010/main" val="34803899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799416" y="33080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编写目的</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91"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7" name="文本框 46"/>
          <p:cNvSpPr txBox="1"/>
          <p:nvPr/>
        </p:nvSpPr>
        <p:spPr>
          <a:xfrm>
            <a:off x="1813271" y="2018934"/>
            <a:ext cx="8565458" cy="2820131"/>
          </a:xfrm>
          <a:prstGeom prst="rect">
            <a:avLst/>
          </a:prstGeom>
          <a:noFill/>
        </p:spPr>
        <p:txBody>
          <a:bodyPr wrap="square" rtlCol="0">
            <a:spAutoFit/>
          </a:bodyPr>
          <a:lstStyle/>
          <a:p>
            <a:pPr algn="just">
              <a:lnSpc>
                <a:spcPct val="125000"/>
              </a:lnSpc>
            </a:pPr>
            <a:r>
              <a:rPr lang="zh-CN" altLang="en-US" sz="2400" dirty="0">
                <a:solidFill>
                  <a:schemeClr val="bg1">
                    <a:lumMod val="95000"/>
                  </a:schemeClr>
                </a:solidFill>
                <a:latin typeface="微软雅黑" panose="020B0503020204020204" pitchFamily="34" charset="-122"/>
                <a:ea typeface="微软雅黑" panose="020B0503020204020204" pitchFamily="34" charset="-122"/>
              </a:rPr>
              <a:t>本</a:t>
            </a:r>
            <a:r>
              <a:rPr lang="en-US" altLang="zh-CN" sz="2400" dirty="0">
                <a:solidFill>
                  <a:schemeClr val="bg1">
                    <a:lumMod val="95000"/>
                  </a:schemeClr>
                </a:solidFill>
                <a:latin typeface="微软雅黑" panose="020B0503020204020204" pitchFamily="34" charset="-122"/>
                <a:ea typeface="微软雅黑" panose="020B0503020204020204" pitchFamily="34" charset="-122"/>
              </a:rPr>
              <a:t>PPT</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面向评审表</a:t>
            </a:r>
            <a:endParaRPr lang="en-US" altLang="zh-CN" sz="2400" dirty="0">
              <a:solidFill>
                <a:schemeClr val="bg1">
                  <a:lumMod val="95000"/>
                </a:schemeClr>
              </a:solidFill>
              <a:latin typeface="微软雅黑" panose="020B0503020204020204" pitchFamily="34" charset="-122"/>
              <a:ea typeface="微软雅黑" panose="020B0503020204020204" pitchFamily="34" charset="-122"/>
            </a:endParaRPr>
          </a:p>
          <a:p>
            <a:pPr algn="just">
              <a:lnSpc>
                <a:spcPct val="125000"/>
              </a:lnSpc>
            </a:pPr>
            <a:r>
              <a:rPr lang="en-US" altLang="zh-CN" sz="2400" dirty="0">
                <a:solidFill>
                  <a:schemeClr val="bg1">
                    <a:lumMod val="95000"/>
                  </a:schemeClr>
                </a:solidFill>
                <a:latin typeface="微软雅黑" panose="020B0503020204020204" pitchFamily="34" charset="-122"/>
                <a:ea typeface="微软雅黑" panose="020B0503020204020204" pitchFamily="34" charset="-122"/>
              </a:rPr>
              <a:t>	</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内容按照评审表的顺序进行叙述，包括引言、参考资料、项目概述、支持条件、</a:t>
            </a:r>
            <a:r>
              <a:rPr lang="en-US" altLang="zh-CN" sz="2400" dirty="0">
                <a:solidFill>
                  <a:schemeClr val="bg1">
                    <a:lumMod val="95000"/>
                  </a:schemeClr>
                </a:solidFill>
                <a:latin typeface="微软雅黑" panose="020B0503020204020204" pitchFamily="34" charset="-122"/>
                <a:ea typeface="微软雅黑" panose="020B0503020204020204" pitchFamily="34" charset="-122"/>
              </a:rPr>
              <a:t>WBS</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、甘特图、项目组织结构（</a:t>
            </a:r>
            <a:r>
              <a:rPr lang="en-US" altLang="zh-CN" sz="2400" dirty="0">
                <a:solidFill>
                  <a:schemeClr val="bg1">
                    <a:lumMod val="95000"/>
                  </a:schemeClr>
                </a:solidFill>
                <a:latin typeface="微软雅黑" panose="020B0503020204020204" pitchFamily="34" charset="-122"/>
                <a:ea typeface="微软雅黑" panose="020B0503020204020204" pitchFamily="34" charset="-122"/>
              </a:rPr>
              <a:t>OBS</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）、项目子计划（质量管理计划、人力资源管理计划、沟通管理计划、风险管理计划、范围管理计划、进度管理计划、成本管理计划、采购管理计划、配置管理计划、）、组员绩效考评</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07</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项目子计划</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6839912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236510"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项目子计划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5" name="组合 4">
            <a:extLst>
              <a:ext uri="{FF2B5EF4-FFF2-40B4-BE49-F238E27FC236}">
                <a16:creationId xmlns:a16="http://schemas.microsoft.com/office/drawing/2014/main" id="{E675017D-5E12-4A01-BAAD-D4263436BB44}"/>
              </a:ext>
            </a:extLst>
          </p:cNvPr>
          <p:cNvGrpSpPr/>
          <p:nvPr/>
        </p:nvGrpSpPr>
        <p:grpSpPr>
          <a:xfrm>
            <a:off x="1819186" y="1638624"/>
            <a:ext cx="866305" cy="868059"/>
            <a:chOff x="1283473" y="1734469"/>
            <a:chExt cx="866305" cy="868059"/>
          </a:xfrm>
        </p:grpSpPr>
        <p:sp>
          <p:nvSpPr>
            <p:cNvPr id="6" name="椭圆 80">
              <a:extLst>
                <a:ext uri="{FF2B5EF4-FFF2-40B4-BE49-F238E27FC236}">
                  <a16:creationId xmlns:a16="http://schemas.microsoft.com/office/drawing/2014/main" id="{42C966EA-B204-41BB-8052-9C90D0A0BCDB}"/>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8" name="文本框 7">
              <a:extLst>
                <a:ext uri="{FF2B5EF4-FFF2-40B4-BE49-F238E27FC236}">
                  <a16:creationId xmlns:a16="http://schemas.microsoft.com/office/drawing/2014/main" id="{523B1030-6534-4BE0-92BE-5DF0323E7D76}"/>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01</a:t>
              </a:r>
              <a:endParaRPr lang="zh-CN" altLang="en-US" sz="4400" dirty="0">
                <a:solidFill>
                  <a:schemeClr val="bg1"/>
                </a:solidFill>
              </a:endParaRPr>
            </a:p>
          </p:txBody>
        </p:sp>
      </p:grpSp>
      <p:grpSp>
        <p:nvGrpSpPr>
          <p:cNvPr id="9" name="组合 8">
            <a:extLst>
              <a:ext uri="{FF2B5EF4-FFF2-40B4-BE49-F238E27FC236}">
                <a16:creationId xmlns:a16="http://schemas.microsoft.com/office/drawing/2014/main" id="{0560E637-CCC3-499A-9FB7-7E43EA6763AB}"/>
              </a:ext>
            </a:extLst>
          </p:cNvPr>
          <p:cNvGrpSpPr/>
          <p:nvPr/>
        </p:nvGrpSpPr>
        <p:grpSpPr>
          <a:xfrm>
            <a:off x="1796475" y="2994970"/>
            <a:ext cx="866305" cy="868059"/>
            <a:chOff x="1283473" y="1734469"/>
            <a:chExt cx="866305" cy="868059"/>
          </a:xfrm>
        </p:grpSpPr>
        <p:sp>
          <p:nvSpPr>
            <p:cNvPr id="10" name="椭圆 80">
              <a:extLst>
                <a:ext uri="{FF2B5EF4-FFF2-40B4-BE49-F238E27FC236}">
                  <a16:creationId xmlns:a16="http://schemas.microsoft.com/office/drawing/2014/main" id="{62440489-48E0-4F1C-BE99-80410C033053}"/>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1" name="文本框 10">
              <a:extLst>
                <a:ext uri="{FF2B5EF4-FFF2-40B4-BE49-F238E27FC236}">
                  <a16:creationId xmlns:a16="http://schemas.microsoft.com/office/drawing/2014/main" id="{7A2FBD32-A25E-4F71-8AF3-CF50038C585A}"/>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04</a:t>
              </a:r>
              <a:endParaRPr lang="zh-CN" altLang="en-US" sz="4400" dirty="0">
                <a:solidFill>
                  <a:schemeClr val="bg1"/>
                </a:solidFill>
              </a:endParaRPr>
            </a:p>
          </p:txBody>
        </p:sp>
      </p:grpSp>
      <p:grpSp>
        <p:nvGrpSpPr>
          <p:cNvPr id="12" name="组合 11">
            <a:extLst>
              <a:ext uri="{FF2B5EF4-FFF2-40B4-BE49-F238E27FC236}">
                <a16:creationId xmlns:a16="http://schemas.microsoft.com/office/drawing/2014/main" id="{61299819-4303-419A-A810-B3674DB9A3F0}"/>
              </a:ext>
            </a:extLst>
          </p:cNvPr>
          <p:cNvGrpSpPr/>
          <p:nvPr/>
        </p:nvGrpSpPr>
        <p:grpSpPr>
          <a:xfrm>
            <a:off x="1783772" y="4351317"/>
            <a:ext cx="866305" cy="868059"/>
            <a:chOff x="1283473" y="1734469"/>
            <a:chExt cx="866305" cy="868059"/>
          </a:xfrm>
        </p:grpSpPr>
        <p:sp>
          <p:nvSpPr>
            <p:cNvPr id="13" name="椭圆 80">
              <a:extLst>
                <a:ext uri="{FF2B5EF4-FFF2-40B4-BE49-F238E27FC236}">
                  <a16:creationId xmlns:a16="http://schemas.microsoft.com/office/drawing/2014/main" id="{6E3084F5-7181-4872-8011-F8AF45EE2C01}"/>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4" name="文本框 13">
              <a:extLst>
                <a:ext uri="{FF2B5EF4-FFF2-40B4-BE49-F238E27FC236}">
                  <a16:creationId xmlns:a16="http://schemas.microsoft.com/office/drawing/2014/main" id="{059F78BB-D95C-45DF-BD08-DB92A2018CEE}"/>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07</a:t>
              </a:r>
              <a:endParaRPr lang="zh-CN" altLang="en-US" sz="4400" dirty="0">
                <a:solidFill>
                  <a:schemeClr val="bg1"/>
                </a:solidFill>
              </a:endParaRPr>
            </a:p>
          </p:txBody>
        </p:sp>
      </p:grpSp>
      <p:grpSp>
        <p:nvGrpSpPr>
          <p:cNvPr id="15" name="组合 14">
            <a:extLst>
              <a:ext uri="{FF2B5EF4-FFF2-40B4-BE49-F238E27FC236}">
                <a16:creationId xmlns:a16="http://schemas.microsoft.com/office/drawing/2014/main" id="{A8AA0F23-FC8F-459C-928D-55BBF09D0CB9}"/>
              </a:ext>
            </a:extLst>
          </p:cNvPr>
          <p:cNvGrpSpPr/>
          <p:nvPr/>
        </p:nvGrpSpPr>
        <p:grpSpPr>
          <a:xfrm>
            <a:off x="4686935" y="4356456"/>
            <a:ext cx="866305" cy="868059"/>
            <a:chOff x="1283473" y="1734469"/>
            <a:chExt cx="866305" cy="868059"/>
          </a:xfrm>
        </p:grpSpPr>
        <p:sp>
          <p:nvSpPr>
            <p:cNvPr id="16" name="椭圆 80">
              <a:extLst>
                <a:ext uri="{FF2B5EF4-FFF2-40B4-BE49-F238E27FC236}">
                  <a16:creationId xmlns:a16="http://schemas.microsoft.com/office/drawing/2014/main" id="{25E326C7-3866-407E-8DC1-93D6C98C79F4}"/>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7" name="文本框 16">
              <a:extLst>
                <a:ext uri="{FF2B5EF4-FFF2-40B4-BE49-F238E27FC236}">
                  <a16:creationId xmlns:a16="http://schemas.microsoft.com/office/drawing/2014/main" id="{1EB29717-F229-4C32-AFE8-E7AA2542BA57}"/>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08</a:t>
              </a:r>
              <a:endParaRPr lang="zh-CN" altLang="en-US" sz="4400" dirty="0">
                <a:solidFill>
                  <a:schemeClr val="bg1"/>
                </a:solidFill>
              </a:endParaRPr>
            </a:p>
          </p:txBody>
        </p:sp>
      </p:grpSp>
      <p:grpSp>
        <p:nvGrpSpPr>
          <p:cNvPr id="18" name="组合 17">
            <a:extLst>
              <a:ext uri="{FF2B5EF4-FFF2-40B4-BE49-F238E27FC236}">
                <a16:creationId xmlns:a16="http://schemas.microsoft.com/office/drawing/2014/main" id="{D8A9AAF2-0333-4024-A829-E9C9507BA625}"/>
              </a:ext>
            </a:extLst>
          </p:cNvPr>
          <p:cNvGrpSpPr/>
          <p:nvPr/>
        </p:nvGrpSpPr>
        <p:grpSpPr>
          <a:xfrm>
            <a:off x="4722348" y="2974758"/>
            <a:ext cx="866305" cy="868059"/>
            <a:chOff x="1283473" y="1734469"/>
            <a:chExt cx="866305" cy="868059"/>
          </a:xfrm>
        </p:grpSpPr>
        <p:sp>
          <p:nvSpPr>
            <p:cNvPr id="19" name="椭圆 80">
              <a:extLst>
                <a:ext uri="{FF2B5EF4-FFF2-40B4-BE49-F238E27FC236}">
                  <a16:creationId xmlns:a16="http://schemas.microsoft.com/office/drawing/2014/main" id="{959AEC10-4AFA-48C7-BE0E-1AF03C800E1C}"/>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0" name="文本框 19">
              <a:extLst>
                <a:ext uri="{FF2B5EF4-FFF2-40B4-BE49-F238E27FC236}">
                  <a16:creationId xmlns:a16="http://schemas.microsoft.com/office/drawing/2014/main" id="{76C2641D-2DB6-4D31-8952-D81BD6023C1D}"/>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05</a:t>
              </a:r>
              <a:endParaRPr lang="zh-CN" altLang="en-US" sz="4400" dirty="0">
                <a:solidFill>
                  <a:schemeClr val="bg1"/>
                </a:solidFill>
              </a:endParaRPr>
            </a:p>
          </p:txBody>
        </p:sp>
      </p:grpSp>
      <p:grpSp>
        <p:nvGrpSpPr>
          <p:cNvPr id="21" name="组合 20">
            <a:extLst>
              <a:ext uri="{FF2B5EF4-FFF2-40B4-BE49-F238E27FC236}">
                <a16:creationId xmlns:a16="http://schemas.microsoft.com/office/drawing/2014/main" id="{C3C86F23-02BE-4C88-96A3-7DDDA1137958}"/>
              </a:ext>
            </a:extLst>
          </p:cNvPr>
          <p:cNvGrpSpPr/>
          <p:nvPr/>
        </p:nvGrpSpPr>
        <p:grpSpPr>
          <a:xfrm>
            <a:off x="4686937" y="1638624"/>
            <a:ext cx="866305" cy="868059"/>
            <a:chOff x="1283473" y="1734469"/>
            <a:chExt cx="866305" cy="868059"/>
          </a:xfrm>
        </p:grpSpPr>
        <p:sp>
          <p:nvSpPr>
            <p:cNvPr id="22" name="椭圆 80">
              <a:extLst>
                <a:ext uri="{FF2B5EF4-FFF2-40B4-BE49-F238E27FC236}">
                  <a16:creationId xmlns:a16="http://schemas.microsoft.com/office/drawing/2014/main" id="{9449350D-0DBC-4D0E-AEFD-7E33CB003D19}"/>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3" name="文本框 22">
              <a:extLst>
                <a:ext uri="{FF2B5EF4-FFF2-40B4-BE49-F238E27FC236}">
                  <a16:creationId xmlns:a16="http://schemas.microsoft.com/office/drawing/2014/main" id="{4C3A7D20-2DB4-4527-A6EC-049BA3A6B185}"/>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02</a:t>
              </a:r>
              <a:endParaRPr lang="zh-CN" altLang="en-US" sz="4400" dirty="0">
                <a:solidFill>
                  <a:schemeClr val="bg1"/>
                </a:solidFill>
              </a:endParaRPr>
            </a:p>
          </p:txBody>
        </p:sp>
      </p:grpSp>
      <p:grpSp>
        <p:nvGrpSpPr>
          <p:cNvPr id="24" name="组合 23">
            <a:extLst>
              <a:ext uri="{FF2B5EF4-FFF2-40B4-BE49-F238E27FC236}">
                <a16:creationId xmlns:a16="http://schemas.microsoft.com/office/drawing/2014/main" id="{2C7B766F-91F7-414C-BAEB-881C4A0F97B7}"/>
              </a:ext>
            </a:extLst>
          </p:cNvPr>
          <p:cNvGrpSpPr/>
          <p:nvPr/>
        </p:nvGrpSpPr>
        <p:grpSpPr>
          <a:xfrm>
            <a:off x="7554688" y="1616053"/>
            <a:ext cx="866305" cy="868059"/>
            <a:chOff x="1283473" y="1734469"/>
            <a:chExt cx="866305" cy="868059"/>
          </a:xfrm>
        </p:grpSpPr>
        <p:sp>
          <p:nvSpPr>
            <p:cNvPr id="25" name="椭圆 80">
              <a:extLst>
                <a:ext uri="{FF2B5EF4-FFF2-40B4-BE49-F238E27FC236}">
                  <a16:creationId xmlns:a16="http://schemas.microsoft.com/office/drawing/2014/main" id="{5F5EC2B9-88B8-4D4A-9B96-A142A569DF7F}"/>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6" name="文本框 25">
              <a:extLst>
                <a:ext uri="{FF2B5EF4-FFF2-40B4-BE49-F238E27FC236}">
                  <a16:creationId xmlns:a16="http://schemas.microsoft.com/office/drawing/2014/main" id="{A870D767-9C46-4260-AE46-0DDCBC97E6EB}"/>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03</a:t>
              </a:r>
              <a:endParaRPr lang="zh-CN" altLang="en-US" sz="4400" dirty="0">
                <a:solidFill>
                  <a:schemeClr val="bg1"/>
                </a:solidFill>
              </a:endParaRPr>
            </a:p>
          </p:txBody>
        </p:sp>
      </p:grpSp>
      <p:grpSp>
        <p:nvGrpSpPr>
          <p:cNvPr id="27" name="组合 26">
            <a:extLst>
              <a:ext uri="{FF2B5EF4-FFF2-40B4-BE49-F238E27FC236}">
                <a16:creationId xmlns:a16="http://schemas.microsoft.com/office/drawing/2014/main" id="{FABE7E6D-CED1-4D03-89C4-751B6EFA1F98}"/>
              </a:ext>
            </a:extLst>
          </p:cNvPr>
          <p:cNvGrpSpPr/>
          <p:nvPr/>
        </p:nvGrpSpPr>
        <p:grpSpPr>
          <a:xfrm>
            <a:off x="7573163" y="2994969"/>
            <a:ext cx="866305" cy="868059"/>
            <a:chOff x="1283473" y="1734469"/>
            <a:chExt cx="866305" cy="868059"/>
          </a:xfrm>
        </p:grpSpPr>
        <p:sp>
          <p:nvSpPr>
            <p:cNvPr id="28" name="椭圆 80">
              <a:extLst>
                <a:ext uri="{FF2B5EF4-FFF2-40B4-BE49-F238E27FC236}">
                  <a16:creationId xmlns:a16="http://schemas.microsoft.com/office/drawing/2014/main" id="{94CFE3FF-C4EA-4508-9181-ADE5146908B1}"/>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9" name="文本框 28">
              <a:extLst>
                <a:ext uri="{FF2B5EF4-FFF2-40B4-BE49-F238E27FC236}">
                  <a16:creationId xmlns:a16="http://schemas.microsoft.com/office/drawing/2014/main" id="{AF183AEE-A739-43CE-9439-03BFBE94D6F8}"/>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06</a:t>
              </a:r>
              <a:endParaRPr lang="zh-CN" altLang="en-US" sz="4400" dirty="0">
                <a:solidFill>
                  <a:schemeClr val="bg1"/>
                </a:solidFill>
              </a:endParaRPr>
            </a:p>
          </p:txBody>
        </p:sp>
      </p:grpSp>
      <p:grpSp>
        <p:nvGrpSpPr>
          <p:cNvPr id="30" name="组合 29">
            <a:extLst>
              <a:ext uri="{FF2B5EF4-FFF2-40B4-BE49-F238E27FC236}">
                <a16:creationId xmlns:a16="http://schemas.microsoft.com/office/drawing/2014/main" id="{942AF54D-7B6D-4E4F-8AF9-5075AC91553D}"/>
              </a:ext>
            </a:extLst>
          </p:cNvPr>
          <p:cNvGrpSpPr/>
          <p:nvPr/>
        </p:nvGrpSpPr>
        <p:grpSpPr>
          <a:xfrm>
            <a:off x="7590098" y="4347149"/>
            <a:ext cx="866305" cy="868059"/>
            <a:chOff x="1283473" y="1734469"/>
            <a:chExt cx="866305" cy="868059"/>
          </a:xfrm>
        </p:grpSpPr>
        <p:sp>
          <p:nvSpPr>
            <p:cNvPr id="31" name="椭圆 80">
              <a:extLst>
                <a:ext uri="{FF2B5EF4-FFF2-40B4-BE49-F238E27FC236}">
                  <a16:creationId xmlns:a16="http://schemas.microsoft.com/office/drawing/2014/main" id="{694720BC-7AB9-4A35-8F61-D6B8E60EDCF4}"/>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3" name="文本框 32">
              <a:extLst>
                <a:ext uri="{FF2B5EF4-FFF2-40B4-BE49-F238E27FC236}">
                  <a16:creationId xmlns:a16="http://schemas.microsoft.com/office/drawing/2014/main" id="{91FE4757-23D7-4677-BBBD-EA4C9D9E1DAD}"/>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09</a:t>
              </a:r>
              <a:endParaRPr lang="zh-CN" altLang="en-US" sz="4400" dirty="0">
                <a:solidFill>
                  <a:schemeClr val="bg1"/>
                </a:solidFill>
              </a:endParaRPr>
            </a:p>
          </p:txBody>
        </p:sp>
      </p:grpSp>
      <p:sp>
        <p:nvSpPr>
          <p:cNvPr id="34" name="文本框 33">
            <a:extLst>
              <a:ext uri="{FF2B5EF4-FFF2-40B4-BE49-F238E27FC236}">
                <a16:creationId xmlns:a16="http://schemas.microsoft.com/office/drawing/2014/main" id="{34272CD3-0D70-4F1A-9D71-51A2FBDADC2B}"/>
              </a:ext>
            </a:extLst>
          </p:cNvPr>
          <p:cNvSpPr txBox="1"/>
          <p:nvPr/>
        </p:nvSpPr>
        <p:spPr>
          <a:xfrm>
            <a:off x="2914730" y="1731865"/>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质量管理计划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A35EF2E0-4847-41E6-96D5-906C018A66ED}"/>
              </a:ext>
            </a:extLst>
          </p:cNvPr>
          <p:cNvSpPr txBox="1"/>
          <p:nvPr/>
        </p:nvSpPr>
        <p:spPr>
          <a:xfrm>
            <a:off x="2914729" y="3118723"/>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风险管理计划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8E4A5354-8112-4508-AB45-9D6EF9B96D86}"/>
              </a:ext>
            </a:extLst>
          </p:cNvPr>
          <p:cNvSpPr txBox="1"/>
          <p:nvPr/>
        </p:nvSpPr>
        <p:spPr>
          <a:xfrm>
            <a:off x="2914729" y="4510640"/>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成本管理计划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AE19AA9B-82C0-45FA-B5F4-BF8FA038D523}"/>
              </a:ext>
            </a:extLst>
          </p:cNvPr>
          <p:cNvSpPr txBox="1"/>
          <p:nvPr/>
        </p:nvSpPr>
        <p:spPr>
          <a:xfrm>
            <a:off x="5825379" y="1616376"/>
            <a:ext cx="951695" cy="923330"/>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人力资源管理计划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C8BC8516-7509-42D9-9F70-F6B8CC81CF0C}"/>
              </a:ext>
            </a:extLst>
          </p:cNvPr>
          <p:cNvSpPr txBox="1"/>
          <p:nvPr/>
        </p:nvSpPr>
        <p:spPr>
          <a:xfrm>
            <a:off x="5825379" y="3105831"/>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范围管理计划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40B55442-1328-4981-BAEC-43EA5AB3AA69}"/>
              </a:ext>
            </a:extLst>
          </p:cNvPr>
          <p:cNvSpPr txBox="1"/>
          <p:nvPr/>
        </p:nvSpPr>
        <p:spPr>
          <a:xfrm>
            <a:off x="5825379" y="4510640"/>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采购管理计划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B0AF723F-B3B9-4407-A49A-26B979525ACC}"/>
              </a:ext>
            </a:extLst>
          </p:cNvPr>
          <p:cNvSpPr txBox="1"/>
          <p:nvPr/>
        </p:nvSpPr>
        <p:spPr>
          <a:xfrm>
            <a:off x="8630680" y="1724443"/>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沟通管理计划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072BF1EE-DA37-4EF7-B4C0-52EE57E2A1E4}"/>
              </a:ext>
            </a:extLst>
          </p:cNvPr>
          <p:cNvSpPr txBox="1"/>
          <p:nvPr/>
        </p:nvSpPr>
        <p:spPr>
          <a:xfrm>
            <a:off x="8629800" y="3105832"/>
            <a:ext cx="951695" cy="646331"/>
          </a:xfrm>
          <a:prstGeom prst="rect">
            <a:avLst/>
          </a:prstGeom>
          <a:noFill/>
        </p:spPr>
        <p:txBody>
          <a:bodyPr wrap="square" rtlCol="0">
            <a:spAutoFit/>
          </a:bodyPr>
          <a:lstStyle/>
          <a:p>
            <a:pPr algn="ctr"/>
            <a:r>
              <a:rPr lang="zh-CN" altLang="en-US">
                <a:solidFill>
                  <a:schemeClr val="bg1"/>
                </a:solidFill>
                <a:latin typeface="微软雅黑" panose="020B0503020204020204" pitchFamily="34" charset="-122"/>
                <a:ea typeface="微软雅黑" panose="020B0503020204020204" pitchFamily="34" charset="-122"/>
              </a:rPr>
              <a:t>进度管理计划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BE516A27-0D01-4932-BAB2-6B1C7513DC4B}"/>
              </a:ext>
            </a:extLst>
          </p:cNvPr>
          <p:cNvSpPr txBox="1"/>
          <p:nvPr/>
        </p:nvSpPr>
        <p:spPr>
          <a:xfrm>
            <a:off x="8629799" y="4510640"/>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配置管理计划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887737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质量管理计划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5" name="图片 4">
            <a:extLst>
              <a:ext uri="{FF2B5EF4-FFF2-40B4-BE49-F238E27FC236}">
                <a16:creationId xmlns:a16="http://schemas.microsoft.com/office/drawing/2014/main" id="{4BE1D85E-A0ED-4C6D-AA59-263FFB88EBC0}"/>
              </a:ext>
            </a:extLst>
          </p:cNvPr>
          <p:cNvPicPr/>
          <p:nvPr/>
        </p:nvPicPr>
        <p:blipFill rotWithShape="1">
          <a:blip r:embed="rId3"/>
          <a:srcRect l="22303" t="25601" r="20359" b="36608"/>
          <a:stretch/>
        </p:blipFill>
        <p:spPr bwMode="auto">
          <a:xfrm>
            <a:off x="1780553" y="1423737"/>
            <a:ext cx="8630893" cy="4010525"/>
          </a:xfrm>
          <a:prstGeom prst="rect">
            <a:avLst/>
          </a:prstGeom>
          <a:ln>
            <a:noFill/>
          </a:ln>
          <a:extLst>
            <a:ext uri="{53640926-AAD7-44D8-BBD7-CCE9431645EC}">
              <a14:shadowObscured xmlns:a14="http://schemas.microsoft.com/office/drawing/2010/main"/>
            </a:ext>
          </a:extLst>
        </p:spPr>
      </p:pic>
      <p:graphicFrame>
        <p:nvGraphicFramePr>
          <p:cNvPr id="4" name="表格 3">
            <a:extLst>
              <a:ext uri="{FF2B5EF4-FFF2-40B4-BE49-F238E27FC236}">
                <a16:creationId xmlns:a16="http://schemas.microsoft.com/office/drawing/2014/main" id="{DB45FBA5-739D-4EC1-9BA0-861BF7FB6ECB}"/>
              </a:ext>
            </a:extLst>
          </p:cNvPr>
          <p:cNvGraphicFramePr>
            <a:graphicFrameLocks noGrp="1"/>
          </p:cNvGraphicFramePr>
          <p:nvPr>
            <p:extLst>
              <p:ext uri="{D42A27DB-BD31-4B8C-83A1-F6EECF244321}">
                <p14:modId xmlns:p14="http://schemas.microsoft.com/office/powerpoint/2010/main" val="476007945"/>
              </p:ext>
            </p:extLst>
          </p:nvPr>
        </p:nvGraphicFramePr>
        <p:xfrm>
          <a:off x="1533523" y="2422841"/>
          <a:ext cx="9124952" cy="2012316"/>
        </p:xfrm>
        <a:graphic>
          <a:graphicData uri="http://schemas.openxmlformats.org/drawingml/2006/table">
            <a:tbl>
              <a:tblPr firstRow="1" firstCol="1" bandRow="1">
                <a:tableStyleId>{1FECB4D8-DB02-4DC6-A0A2-4F2EBAE1DC90}</a:tableStyleId>
              </a:tblPr>
              <a:tblGrid>
                <a:gridCol w="1447800">
                  <a:extLst>
                    <a:ext uri="{9D8B030D-6E8A-4147-A177-3AD203B41FA5}">
                      <a16:colId xmlns:a16="http://schemas.microsoft.com/office/drawing/2014/main" val="781778172"/>
                    </a:ext>
                  </a:extLst>
                </a:gridCol>
                <a:gridCol w="3852157">
                  <a:extLst>
                    <a:ext uri="{9D8B030D-6E8A-4147-A177-3AD203B41FA5}">
                      <a16:colId xmlns:a16="http://schemas.microsoft.com/office/drawing/2014/main" val="2942751762"/>
                    </a:ext>
                  </a:extLst>
                </a:gridCol>
                <a:gridCol w="1865717">
                  <a:extLst>
                    <a:ext uri="{9D8B030D-6E8A-4147-A177-3AD203B41FA5}">
                      <a16:colId xmlns:a16="http://schemas.microsoft.com/office/drawing/2014/main" val="1598983832"/>
                    </a:ext>
                  </a:extLst>
                </a:gridCol>
                <a:gridCol w="1959278">
                  <a:extLst>
                    <a:ext uri="{9D8B030D-6E8A-4147-A177-3AD203B41FA5}">
                      <a16:colId xmlns:a16="http://schemas.microsoft.com/office/drawing/2014/main" val="1891362873"/>
                    </a:ext>
                  </a:extLst>
                </a:gridCol>
              </a:tblGrid>
              <a:tr h="411639">
                <a:tc>
                  <a:txBody>
                    <a:bodyPr/>
                    <a:lstStyle/>
                    <a:p>
                      <a:pPr algn="ctr">
                        <a:spcAft>
                          <a:spcPts val="0"/>
                        </a:spcAft>
                      </a:pPr>
                      <a:r>
                        <a:rPr lang="zh-CN" sz="2400" kern="100" dirty="0">
                          <a:effectLst/>
                        </a:rPr>
                        <a:t>内容</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测试方法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备注</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16252312"/>
                  </a:ext>
                </a:extLst>
              </a:tr>
              <a:tr h="411639">
                <a:tc>
                  <a:txBody>
                    <a:bodyPr/>
                    <a:lstStyle/>
                    <a:p>
                      <a:pPr algn="ctr">
                        <a:spcAft>
                          <a:spcPts val="0"/>
                        </a:spcAft>
                      </a:pPr>
                      <a:r>
                        <a:rPr lang="zh-CN" sz="2400" kern="100">
                          <a:effectLst/>
                        </a:rPr>
                        <a:t>单元测试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验收某一个需求的功能</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叶柏成</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TBD</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40408245"/>
                  </a:ext>
                </a:extLst>
              </a:tr>
              <a:tr h="411639">
                <a:tc>
                  <a:txBody>
                    <a:bodyPr/>
                    <a:lstStyle/>
                    <a:p>
                      <a:pPr algn="ctr">
                        <a:spcAft>
                          <a:spcPts val="0"/>
                        </a:spcAft>
                      </a:pPr>
                      <a:r>
                        <a:rPr lang="zh-CN" sz="2400" kern="100">
                          <a:effectLst/>
                        </a:rPr>
                        <a:t>集成测试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验证某一个群体的需求</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杨以恒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TBD</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420134"/>
                  </a:ext>
                </a:extLst>
              </a:tr>
              <a:tr h="0">
                <a:tc>
                  <a:txBody>
                    <a:bodyPr/>
                    <a:lstStyle/>
                    <a:p>
                      <a:pPr algn="ctr">
                        <a:spcAft>
                          <a:spcPts val="0"/>
                        </a:spcAft>
                      </a:pPr>
                      <a:r>
                        <a:rPr lang="zh-CN" sz="2400" kern="100">
                          <a:effectLst/>
                        </a:rPr>
                        <a:t>系统测试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验收整个系统是否符合要求</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骆佳俊</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TBD</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65704548"/>
                  </a:ext>
                </a:extLst>
              </a:tr>
              <a:tr h="411639">
                <a:tc>
                  <a:txBody>
                    <a:bodyPr/>
                    <a:lstStyle/>
                    <a:p>
                      <a:pPr algn="ctr">
                        <a:spcAft>
                          <a:spcPts val="0"/>
                        </a:spcAft>
                      </a:pPr>
                      <a:r>
                        <a:rPr lang="zh-CN" sz="2400" kern="100">
                          <a:effectLst/>
                        </a:rPr>
                        <a:t>验收测试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交给客户前进行验收</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徐哲远</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dirty="0">
                          <a:effectLst/>
                        </a:rPr>
                        <a:t>TBD</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60029007"/>
                  </a:ext>
                </a:extLst>
              </a:tr>
            </a:tbl>
          </a:graphicData>
        </a:graphic>
      </p:graphicFrame>
      <p:pic>
        <p:nvPicPr>
          <p:cNvPr id="9" name="图片 8">
            <a:extLst>
              <a:ext uri="{FF2B5EF4-FFF2-40B4-BE49-F238E27FC236}">
                <a16:creationId xmlns:a16="http://schemas.microsoft.com/office/drawing/2014/main" id="{C2AAE29A-5C43-47C5-803F-947EBB9306D5}"/>
              </a:ext>
            </a:extLst>
          </p:cNvPr>
          <p:cNvPicPr/>
          <p:nvPr/>
        </p:nvPicPr>
        <p:blipFill rotWithShape="1">
          <a:blip r:embed="rId4"/>
          <a:srcRect l="13366" t="22352" r="12413" b="24553"/>
          <a:stretch/>
        </p:blipFill>
        <p:spPr bwMode="auto">
          <a:xfrm>
            <a:off x="866774" y="1619250"/>
            <a:ext cx="10458450" cy="4429625"/>
          </a:xfrm>
          <a:prstGeom prst="rect">
            <a:avLst/>
          </a:prstGeom>
          <a:ln>
            <a:noFill/>
          </a:ln>
          <a:extLst>
            <a:ext uri="{53640926-AAD7-44D8-BBD7-CCE9431645EC}">
              <a14:shadowObscured xmlns:a14="http://schemas.microsoft.com/office/drawing/2010/main"/>
            </a:ext>
          </a:extLst>
        </p:spPr>
      </p:pic>
      <p:graphicFrame>
        <p:nvGraphicFramePr>
          <p:cNvPr id="7" name="表格 6">
            <a:extLst>
              <a:ext uri="{FF2B5EF4-FFF2-40B4-BE49-F238E27FC236}">
                <a16:creationId xmlns:a16="http://schemas.microsoft.com/office/drawing/2014/main" id="{2A2B6369-6E16-4C19-AA70-5CA78E9968B2}"/>
              </a:ext>
            </a:extLst>
          </p:cNvPr>
          <p:cNvGraphicFramePr>
            <a:graphicFrameLocks noGrp="1"/>
          </p:cNvGraphicFramePr>
          <p:nvPr>
            <p:extLst>
              <p:ext uri="{D42A27DB-BD31-4B8C-83A1-F6EECF244321}">
                <p14:modId xmlns:p14="http://schemas.microsoft.com/office/powerpoint/2010/main" val="2544571183"/>
              </p:ext>
            </p:extLst>
          </p:nvPr>
        </p:nvGraphicFramePr>
        <p:xfrm>
          <a:off x="1062036" y="1368956"/>
          <a:ext cx="10067925" cy="5122296"/>
        </p:xfrm>
        <a:graphic>
          <a:graphicData uri="http://schemas.openxmlformats.org/drawingml/2006/table">
            <a:tbl>
              <a:tblPr firstRow="1" firstCol="1" bandRow="1">
                <a:tableStyleId>{F5AB1C69-6EDB-4FF4-983F-18BD219EF322}</a:tableStyleId>
              </a:tblPr>
              <a:tblGrid>
                <a:gridCol w="1766581">
                  <a:extLst>
                    <a:ext uri="{9D8B030D-6E8A-4147-A177-3AD203B41FA5}">
                      <a16:colId xmlns:a16="http://schemas.microsoft.com/office/drawing/2014/main" val="1079771220"/>
                    </a:ext>
                  </a:extLst>
                </a:gridCol>
                <a:gridCol w="2587083">
                  <a:extLst>
                    <a:ext uri="{9D8B030D-6E8A-4147-A177-3AD203B41FA5}">
                      <a16:colId xmlns:a16="http://schemas.microsoft.com/office/drawing/2014/main" val="1703185292"/>
                    </a:ext>
                  </a:extLst>
                </a:gridCol>
                <a:gridCol w="1910443">
                  <a:extLst>
                    <a:ext uri="{9D8B030D-6E8A-4147-A177-3AD203B41FA5}">
                      <a16:colId xmlns:a16="http://schemas.microsoft.com/office/drawing/2014/main" val="582828034"/>
                    </a:ext>
                  </a:extLst>
                </a:gridCol>
                <a:gridCol w="1530061">
                  <a:extLst>
                    <a:ext uri="{9D8B030D-6E8A-4147-A177-3AD203B41FA5}">
                      <a16:colId xmlns:a16="http://schemas.microsoft.com/office/drawing/2014/main" val="1918887942"/>
                    </a:ext>
                  </a:extLst>
                </a:gridCol>
                <a:gridCol w="2273757">
                  <a:extLst>
                    <a:ext uri="{9D8B030D-6E8A-4147-A177-3AD203B41FA5}">
                      <a16:colId xmlns:a16="http://schemas.microsoft.com/office/drawing/2014/main" val="2887346876"/>
                    </a:ext>
                  </a:extLst>
                </a:gridCol>
              </a:tblGrid>
              <a:tr h="469860">
                <a:tc gridSpan="5">
                  <a:txBody>
                    <a:bodyPr/>
                    <a:lstStyle/>
                    <a:p>
                      <a:pPr algn="ctr">
                        <a:lnSpc>
                          <a:spcPct val="150000"/>
                        </a:lnSpc>
                        <a:spcAft>
                          <a:spcPts val="0"/>
                        </a:spcAft>
                      </a:pPr>
                      <a:r>
                        <a:rPr lang="zh-CN" sz="2000" kern="100">
                          <a:effectLst/>
                        </a:rPr>
                        <a:t>过程与产品质量检查</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93301165"/>
                  </a:ext>
                </a:extLst>
              </a:tr>
              <a:tr h="469860">
                <a:tc>
                  <a:txBody>
                    <a:bodyPr/>
                    <a:lstStyle/>
                    <a:p>
                      <a:pPr algn="ctr">
                        <a:lnSpc>
                          <a:spcPct val="150000"/>
                        </a:lnSpc>
                        <a:spcAft>
                          <a:spcPts val="0"/>
                        </a:spcAft>
                      </a:pPr>
                      <a:r>
                        <a:rPr lang="zh-CN" sz="2000" kern="100">
                          <a:effectLst/>
                        </a:rPr>
                        <a:t>质量保证员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gridSpan="4">
                  <a:txBody>
                    <a:bodyPr/>
                    <a:lstStyle/>
                    <a:p>
                      <a:pPr algn="ctr">
                        <a:lnSpc>
                          <a:spcPct val="150000"/>
                        </a:lnSpc>
                        <a:spcAft>
                          <a:spcPts val="0"/>
                        </a:spcAft>
                      </a:pPr>
                      <a:r>
                        <a:rPr lang="zh-CN" sz="2000" kern="100">
                          <a:effectLst/>
                        </a:rPr>
                        <a:t>杨以恒</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08580806"/>
                  </a:ext>
                </a:extLst>
              </a:tr>
              <a:tr h="469860">
                <a:tc>
                  <a:txBody>
                    <a:bodyPr/>
                    <a:lstStyle/>
                    <a:p>
                      <a:pPr algn="ctr">
                        <a:lnSpc>
                          <a:spcPct val="150000"/>
                        </a:lnSpc>
                        <a:spcAft>
                          <a:spcPts val="0"/>
                        </a:spcAft>
                      </a:pPr>
                      <a:r>
                        <a:rPr lang="zh-CN" sz="2000" kern="100">
                          <a:effectLst/>
                        </a:rPr>
                        <a:t>主要过程域</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主要工作成果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阶段负责人</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检查时间</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参与人员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30394774"/>
                  </a:ext>
                </a:extLst>
              </a:tr>
              <a:tr h="618786">
                <a:tc>
                  <a:txBody>
                    <a:bodyPr/>
                    <a:lstStyle/>
                    <a:p>
                      <a:pPr algn="ctr">
                        <a:spcAft>
                          <a:spcPts val="0"/>
                        </a:spcAft>
                      </a:pPr>
                      <a:r>
                        <a:rPr lang="en-US" sz="2000" kern="100">
                          <a:effectLst/>
                        </a:rPr>
                        <a:t>M0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项目可行性报告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沈启航</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TBD</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杨以恒、叶柏成、徐哲远、骆佳俊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5219493"/>
                  </a:ext>
                </a:extLst>
              </a:tr>
              <a:tr h="618786">
                <a:tc>
                  <a:txBody>
                    <a:bodyPr/>
                    <a:lstStyle/>
                    <a:p>
                      <a:pPr algn="ctr">
                        <a:spcAft>
                          <a:spcPts val="0"/>
                        </a:spcAft>
                      </a:pPr>
                      <a:r>
                        <a:rPr lang="en-US" sz="2000" kern="100">
                          <a:effectLst/>
                        </a:rPr>
                        <a:t>M1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项目章程</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沈启航</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TBD</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杨以恒、叶柏成、徐哲远、骆佳俊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68224491"/>
                  </a:ext>
                </a:extLst>
              </a:tr>
              <a:tr h="618786">
                <a:tc>
                  <a:txBody>
                    <a:bodyPr/>
                    <a:lstStyle/>
                    <a:p>
                      <a:pPr algn="ctr">
                        <a:spcAft>
                          <a:spcPts val="0"/>
                        </a:spcAft>
                      </a:pPr>
                      <a:r>
                        <a:rPr lang="en-US" sz="2000" kern="100">
                          <a:effectLst/>
                        </a:rPr>
                        <a:t>M2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需求工程项目计划</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杨以恒</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TBD</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沈启航、叶柏成、徐哲远、骆佳俊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50501887"/>
                  </a:ext>
                </a:extLst>
              </a:tr>
              <a:tr h="618786">
                <a:tc>
                  <a:txBody>
                    <a:bodyPr/>
                    <a:lstStyle/>
                    <a:p>
                      <a:pPr algn="ctr">
                        <a:spcAft>
                          <a:spcPts val="0"/>
                        </a:spcAft>
                      </a:pPr>
                      <a:r>
                        <a:rPr lang="en-US" sz="2000" kern="100">
                          <a:effectLst/>
                        </a:rPr>
                        <a:t>M3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软件需求规格说明书</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叶柏成</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TBD</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沈启航、杨以恒、徐哲远、骆佳俊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11561415"/>
                  </a:ext>
                </a:extLst>
              </a:tr>
              <a:tr h="618786">
                <a:tc>
                  <a:txBody>
                    <a:bodyPr/>
                    <a:lstStyle/>
                    <a:p>
                      <a:pPr algn="ctr">
                        <a:spcAft>
                          <a:spcPts val="0"/>
                        </a:spcAft>
                      </a:pPr>
                      <a:r>
                        <a:rPr lang="en-US" sz="2000" kern="100">
                          <a:effectLst/>
                        </a:rPr>
                        <a:t>M4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软件需求变更文档</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叶柏成</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TBD</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沈启航、杨以恒、徐哲远、骆佳俊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57564909"/>
                  </a:ext>
                </a:extLst>
              </a:tr>
              <a:tr h="618786">
                <a:tc>
                  <a:txBody>
                    <a:bodyPr/>
                    <a:lstStyle/>
                    <a:p>
                      <a:pPr algn="ctr">
                        <a:spcAft>
                          <a:spcPts val="0"/>
                        </a:spcAft>
                      </a:pPr>
                      <a:r>
                        <a:rPr lang="en-US" sz="2000" kern="100">
                          <a:effectLst/>
                        </a:rPr>
                        <a:t>M5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项目总结报告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骆佳俊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TBD</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沈启航、杨以恒、徐哲远、叶柏成</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75748873"/>
                  </a:ext>
                </a:extLst>
              </a:tr>
            </a:tbl>
          </a:graphicData>
        </a:graphic>
      </p:graphicFrame>
      <p:graphicFrame>
        <p:nvGraphicFramePr>
          <p:cNvPr id="8" name="表格 7">
            <a:extLst>
              <a:ext uri="{FF2B5EF4-FFF2-40B4-BE49-F238E27FC236}">
                <a16:creationId xmlns:a16="http://schemas.microsoft.com/office/drawing/2014/main" id="{2CD42E6E-D014-4432-929B-E2F0E4C3E98C}"/>
              </a:ext>
            </a:extLst>
          </p:cNvPr>
          <p:cNvGraphicFramePr>
            <a:graphicFrameLocks noGrp="1"/>
          </p:cNvGraphicFramePr>
          <p:nvPr>
            <p:extLst>
              <p:ext uri="{D42A27DB-BD31-4B8C-83A1-F6EECF244321}">
                <p14:modId xmlns:p14="http://schemas.microsoft.com/office/powerpoint/2010/main" val="2831814006"/>
              </p:ext>
            </p:extLst>
          </p:nvPr>
        </p:nvGraphicFramePr>
        <p:xfrm>
          <a:off x="2181223" y="2912251"/>
          <a:ext cx="7829550" cy="1828800"/>
        </p:xfrm>
        <a:graphic>
          <a:graphicData uri="http://schemas.openxmlformats.org/drawingml/2006/table">
            <a:tbl>
              <a:tblPr firstRow="1" firstCol="1" bandRow="1">
                <a:tableStyleId>{F5AB1C69-6EDB-4FF4-983F-18BD219EF322}</a:tableStyleId>
              </a:tblPr>
              <a:tblGrid>
                <a:gridCol w="2805285">
                  <a:extLst>
                    <a:ext uri="{9D8B030D-6E8A-4147-A177-3AD203B41FA5}">
                      <a16:colId xmlns:a16="http://schemas.microsoft.com/office/drawing/2014/main" val="2303492355"/>
                    </a:ext>
                  </a:extLst>
                </a:gridCol>
                <a:gridCol w="1034899">
                  <a:extLst>
                    <a:ext uri="{9D8B030D-6E8A-4147-A177-3AD203B41FA5}">
                      <a16:colId xmlns:a16="http://schemas.microsoft.com/office/drawing/2014/main" val="1852510646"/>
                    </a:ext>
                  </a:extLst>
                </a:gridCol>
                <a:gridCol w="2362948">
                  <a:extLst>
                    <a:ext uri="{9D8B030D-6E8A-4147-A177-3AD203B41FA5}">
                      <a16:colId xmlns:a16="http://schemas.microsoft.com/office/drawing/2014/main" val="46253006"/>
                    </a:ext>
                  </a:extLst>
                </a:gridCol>
                <a:gridCol w="1626418">
                  <a:extLst>
                    <a:ext uri="{9D8B030D-6E8A-4147-A177-3AD203B41FA5}">
                      <a16:colId xmlns:a16="http://schemas.microsoft.com/office/drawing/2014/main" val="949301711"/>
                    </a:ext>
                  </a:extLst>
                </a:gridCol>
              </a:tblGrid>
              <a:tr h="0">
                <a:tc>
                  <a:txBody>
                    <a:bodyPr/>
                    <a:lstStyle/>
                    <a:p>
                      <a:pPr algn="ctr">
                        <a:spcAft>
                          <a:spcPts val="0"/>
                        </a:spcAft>
                      </a:pPr>
                      <a:r>
                        <a:rPr lang="zh-CN" sz="2000" kern="100">
                          <a:effectLst/>
                        </a:rPr>
                        <a:t>问题名称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负责人</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解决流程</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备注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61541562"/>
                  </a:ext>
                </a:extLst>
              </a:tr>
              <a:tr h="0">
                <a:tc>
                  <a:txBody>
                    <a:bodyPr/>
                    <a:lstStyle/>
                    <a:p>
                      <a:pPr algn="just">
                        <a:spcAft>
                          <a:spcPts val="0"/>
                        </a:spcAft>
                      </a:pPr>
                      <a:r>
                        <a:rPr lang="zh-CN" sz="2000" kern="100">
                          <a:effectLst/>
                        </a:rPr>
                        <a:t>无法评判内容是否合乎标准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沈启航</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小组讨论投票决定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3629313"/>
                  </a:ext>
                </a:extLst>
              </a:tr>
              <a:tr h="0">
                <a:tc>
                  <a:txBody>
                    <a:bodyPr/>
                    <a:lstStyle/>
                    <a:p>
                      <a:pPr algn="just">
                        <a:spcAft>
                          <a:spcPts val="0"/>
                        </a:spcAft>
                      </a:pPr>
                      <a:r>
                        <a:rPr lang="zh-CN" sz="2000" kern="100">
                          <a:effectLst/>
                        </a:rPr>
                        <a:t>测试工具难以使用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叶柏成</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决定人员学习测试工具并定下具体时间进行组员培训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 </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99291109"/>
                  </a:ext>
                </a:extLst>
              </a:tr>
            </a:tbl>
          </a:graphicData>
        </a:graphic>
      </p:graphicFrame>
    </p:spTree>
    <p:extLst>
      <p:ext uri="{BB962C8B-B14F-4D97-AF65-F5344CB8AC3E}">
        <p14:creationId xmlns:p14="http://schemas.microsoft.com/office/powerpoint/2010/main" val="19682245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500"/>
                                        <p:tgtEl>
                                          <p:spTgt spid="5"/>
                                        </p:tgtEl>
                                      </p:cBhvr>
                                    </p:animEffect>
                                    <p:anim calcmode="lin" valueType="num">
                                      <p:cBhvr>
                                        <p:cTn id="14" dur="500"/>
                                        <p:tgtEl>
                                          <p:spTgt spid="5"/>
                                        </p:tgtEl>
                                        <p:attrNameLst>
                                          <p:attrName>ppt_x</p:attrName>
                                        </p:attrNameLst>
                                      </p:cBhvr>
                                      <p:tavLst>
                                        <p:tav tm="0">
                                          <p:val>
                                            <p:strVal val="ppt_x"/>
                                          </p:val>
                                        </p:tav>
                                        <p:tav tm="100000">
                                          <p:val>
                                            <p:strVal val="ppt_x"/>
                                          </p:val>
                                        </p:tav>
                                      </p:tavLst>
                                    </p:anim>
                                    <p:anim calcmode="lin" valueType="num">
                                      <p:cBhvr>
                                        <p:cTn id="15" dur="500"/>
                                        <p:tgtEl>
                                          <p:spTgt spid="5"/>
                                        </p:tgtEl>
                                        <p:attrNameLst>
                                          <p:attrName>ppt_y</p:attrName>
                                        </p:attrNameLst>
                                      </p:cBhvr>
                                      <p:tavLst>
                                        <p:tav tm="0">
                                          <p:val>
                                            <p:strVal val="ppt_y"/>
                                          </p:val>
                                        </p:tav>
                                        <p:tav tm="100000">
                                          <p:val>
                                            <p:strVal val="ppt_y+.1"/>
                                          </p:val>
                                        </p:tav>
                                      </p:tavLst>
                                    </p:anim>
                                    <p:set>
                                      <p:cBhvr>
                                        <p:cTn id="16" dur="1" fill="hold">
                                          <p:stCondLst>
                                            <p:cond delay="499"/>
                                          </p:stCondLst>
                                        </p:cTn>
                                        <p:tgtEl>
                                          <p:spTgt spid="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3467616"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人力资源管理计划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5" name="表格 4">
            <a:extLst>
              <a:ext uri="{FF2B5EF4-FFF2-40B4-BE49-F238E27FC236}">
                <a16:creationId xmlns:a16="http://schemas.microsoft.com/office/drawing/2014/main" id="{153C475C-BB6B-4C33-A31F-E911023C2609}"/>
              </a:ext>
            </a:extLst>
          </p:cNvPr>
          <p:cNvGraphicFramePr>
            <a:graphicFrameLocks noGrp="1"/>
          </p:cNvGraphicFramePr>
          <p:nvPr>
            <p:extLst>
              <p:ext uri="{D42A27DB-BD31-4B8C-83A1-F6EECF244321}">
                <p14:modId xmlns:p14="http://schemas.microsoft.com/office/powerpoint/2010/main" val="2875598107"/>
              </p:ext>
            </p:extLst>
          </p:nvPr>
        </p:nvGraphicFramePr>
        <p:xfrm>
          <a:off x="342900" y="2693352"/>
          <a:ext cx="11506200" cy="1471295"/>
        </p:xfrm>
        <a:graphic>
          <a:graphicData uri="http://schemas.openxmlformats.org/drawingml/2006/table">
            <a:tbl>
              <a:tblPr firstRow="1" firstCol="1" bandRow="1">
                <a:tableStyleId>{F5AB1C69-6EDB-4FF4-983F-18BD219EF322}</a:tableStyleId>
              </a:tblPr>
              <a:tblGrid>
                <a:gridCol w="1981200">
                  <a:extLst>
                    <a:ext uri="{9D8B030D-6E8A-4147-A177-3AD203B41FA5}">
                      <a16:colId xmlns:a16="http://schemas.microsoft.com/office/drawing/2014/main" val="4139802812"/>
                    </a:ext>
                  </a:extLst>
                </a:gridCol>
                <a:gridCol w="1016000">
                  <a:extLst>
                    <a:ext uri="{9D8B030D-6E8A-4147-A177-3AD203B41FA5}">
                      <a16:colId xmlns:a16="http://schemas.microsoft.com/office/drawing/2014/main" val="2989092773"/>
                    </a:ext>
                  </a:extLst>
                </a:gridCol>
                <a:gridCol w="1612900">
                  <a:extLst>
                    <a:ext uri="{9D8B030D-6E8A-4147-A177-3AD203B41FA5}">
                      <a16:colId xmlns:a16="http://schemas.microsoft.com/office/drawing/2014/main" val="3026944874"/>
                    </a:ext>
                  </a:extLst>
                </a:gridCol>
                <a:gridCol w="1117600">
                  <a:extLst>
                    <a:ext uri="{9D8B030D-6E8A-4147-A177-3AD203B41FA5}">
                      <a16:colId xmlns:a16="http://schemas.microsoft.com/office/drawing/2014/main" val="2263983016"/>
                    </a:ext>
                  </a:extLst>
                </a:gridCol>
                <a:gridCol w="1511300">
                  <a:extLst>
                    <a:ext uri="{9D8B030D-6E8A-4147-A177-3AD203B41FA5}">
                      <a16:colId xmlns:a16="http://schemas.microsoft.com/office/drawing/2014/main" val="1810192142"/>
                    </a:ext>
                  </a:extLst>
                </a:gridCol>
                <a:gridCol w="2731839">
                  <a:extLst>
                    <a:ext uri="{9D8B030D-6E8A-4147-A177-3AD203B41FA5}">
                      <a16:colId xmlns:a16="http://schemas.microsoft.com/office/drawing/2014/main" val="2853824986"/>
                    </a:ext>
                  </a:extLst>
                </a:gridCol>
                <a:gridCol w="1535361">
                  <a:extLst>
                    <a:ext uri="{9D8B030D-6E8A-4147-A177-3AD203B41FA5}">
                      <a16:colId xmlns:a16="http://schemas.microsoft.com/office/drawing/2014/main" val="2314991652"/>
                    </a:ext>
                  </a:extLst>
                </a:gridCol>
              </a:tblGrid>
              <a:tr h="0">
                <a:tc>
                  <a:txBody>
                    <a:bodyPr/>
                    <a:lstStyle/>
                    <a:p>
                      <a:pPr algn="ctr">
                        <a:lnSpc>
                          <a:spcPct val="150000"/>
                        </a:lnSpc>
                        <a:spcAft>
                          <a:spcPts val="0"/>
                        </a:spcAft>
                      </a:pPr>
                      <a:r>
                        <a:rPr lang="zh-CN" sz="1800" kern="100" dirty="0">
                          <a:effectLst/>
                        </a:rPr>
                        <a:t>职务</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负责人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班级</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学号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联系电话</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邮箱</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寝室号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12269682"/>
                  </a:ext>
                </a:extLst>
              </a:tr>
              <a:tr h="0">
                <a:tc>
                  <a:txBody>
                    <a:bodyPr/>
                    <a:lstStyle/>
                    <a:p>
                      <a:pPr algn="ctr">
                        <a:lnSpc>
                          <a:spcPct val="150000"/>
                        </a:lnSpc>
                        <a:spcAft>
                          <a:spcPts val="0"/>
                        </a:spcAft>
                      </a:pPr>
                      <a:r>
                        <a:rPr lang="zh-CN" sz="1800" kern="100">
                          <a:effectLst/>
                        </a:rPr>
                        <a:t>项目经理</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沈启航</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软件工程</a:t>
                      </a:r>
                      <a:r>
                        <a:rPr lang="en-US" sz="1800" kern="100">
                          <a:effectLst/>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31601404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15988122404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31601404@stu.zucc.edu.cn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rPr>
                        <a:t>弘毅</a:t>
                      </a:r>
                      <a:r>
                        <a:rPr lang="en-US" sz="1800" kern="100" dirty="0">
                          <a:effectLst/>
                        </a:rPr>
                        <a:t>B1-614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9792517"/>
                  </a:ext>
                </a:extLst>
              </a:tr>
              <a:tr h="0">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文档整合员</a:t>
                      </a: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沈启航</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31601404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15988122404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31601404@stu.zucc.edu.cn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26555457"/>
                  </a:ext>
                </a:extLst>
              </a:tr>
              <a:tr h="0">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用户访谈组组长</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沈启航</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31601404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15988122404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31601404@stu.zucc.edu.cn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86670326"/>
                  </a:ext>
                </a:extLst>
              </a:tr>
            </a:tbl>
          </a:graphicData>
        </a:graphic>
      </p:graphicFrame>
      <p:graphicFrame>
        <p:nvGraphicFramePr>
          <p:cNvPr id="6" name="表格 5">
            <a:extLst>
              <a:ext uri="{FF2B5EF4-FFF2-40B4-BE49-F238E27FC236}">
                <a16:creationId xmlns:a16="http://schemas.microsoft.com/office/drawing/2014/main" id="{EBBFE39F-FD8C-4467-828D-42D6CE082B2E}"/>
              </a:ext>
            </a:extLst>
          </p:cNvPr>
          <p:cNvGraphicFramePr>
            <a:graphicFrameLocks noGrp="1"/>
          </p:cNvGraphicFramePr>
          <p:nvPr>
            <p:extLst>
              <p:ext uri="{D42A27DB-BD31-4B8C-83A1-F6EECF244321}">
                <p14:modId xmlns:p14="http://schemas.microsoft.com/office/powerpoint/2010/main" val="3630910654"/>
              </p:ext>
            </p:extLst>
          </p:nvPr>
        </p:nvGraphicFramePr>
        <p:xfrm>
          <a:off x="342900" y="2510874"/>
          <a:ext cx="11506200" cy="1836249"/>
        </p:xfrm>
        <a:graphic>
          <a:graphicData uri="http://schemas.openxmlformats.org/drawingml/2006/table">
            <a:tbl>
              <a:tblPr firstRow="1" firstCol="1" bandRow="1">
                <a:tableStyleId>{F5AB1C69-6EDB-4FF4-983F-18BD219EF322}</a:tableStyleId>
              </a:tblPr>
              <a:tblGrid>
                <a:gridCol w="1981200">
                  <a:extLst>
                    <a:ext uri="{9D8B030D-6E8A-4147-A177-3AD203B41FA5}">
                      <a16:colId xmlns:a16="http://schemas.microsoft.com/office/drawing/2014/main" val="1987211577"/>
                    </a:ext>
                  </a:extLst>
                </a:gridCol>
                <a:gridCol w="1016000">
                  <a:extLst>
                    <a:ext uri="{9D8B030D-6E8A-4147-A177-3AD203B41FA5}">
                      <a16:colId xmlns:a16="http://schemas.microsoft.com/office/drawing/2014/main" val="3270878136"/>
                    </a:ext>
                  </a:extLst>
                </a:gridCol>
                <a:gridCol w="1612900">
                  <a:extLst>
                    <a:ext uri="{9D8B030D-6E8A-4147-A177-3AD203B41FA5}">
                      <a16:colId xmlns:a16="http://schemas.microsoft.com/office/drawing/2014/main" val="1225975379"/>
                    </a:ext>
                  </a:extLst>
                </a:gridCol>
                <a:gridCol w="1117600">
                  <a:extLst>
                    <a:ext uri="{9D8B030D-6E8A-4147-A177-3AD203B41FA5}">
                      <a16:colId xmlns:a16="http://schemas.microsoft.com/office/drawing/2014/main" val="381240568"/>
                    </a:ext>
                  </a:extLst>
                </a:gridCol>
                <a:gridCol w="1511300">
                  <a:extLst>
                    <a:ext uri="{9D8B030D-6E8A-4147-A177-3AD203B41FA5}">
                      <a16:colId xmlns:a16="http://schemas.microsoft.com/office/drawing/2014/main" val="1442676269"/>
                    </a:ext>
                  </a:extLst>
                </a:gridCol>
                <a:gridCol w="2731839">
                  <a:extLst>
                    <a:ext uri="{9D8B030D-6E8A-4147-A177-3AD203B41FA5}">
                      <a16:colId xmlns:a16="http://schemas.microsoft.com/office/drawing/2014/main" val="4116717513"/>
                    </a:ext>
                  </a:extLst>
                </a:gridCol>
                <a:gridCol w="1535361">
                  <a:extLst>
                    <a:ext uri="{9D8B030D-6E8A-4147-A177-3AD203B41FA5}">
                      <a16:colId xmlns:a16="http://schemas.microsoft.com/office/drawing/2014/main" val="3924092016"/>
                    </a:ext>
                  </a:extLst>
                </a:gridCol>
              </a:tblGrid>
              <a:tr h="360557">
                <a:tc>
                  <a:txBody>
                    <a:bodyPr/>
                    <a:lstStyle/>
                    <a:p>
                      <a:pPr algn="ctr">
                        <a:lnSpc>
                          <a:spcPct val="150000"/>
                        </a:lnSpc>
                        <a:spcAft>
                          <a:spcPts val="0"/>
                        </a:spcAft>
                      </a:pPr>
                      <a:r>
                        <a:rPr lang="zh-CN" sz="1800" kern="100" dirty="0">
                          <a:effectLst/>
                        </a:rPr>
                        <a:t>职务</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负责人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班级</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学号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联系电话</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邮箱</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寝室号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3454108"/>
                  </a:ext>
                </a:extLst>
              </a:tr>
              <a:tr h="364954">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任务审核员</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杨以恒</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宋体" panose="02010600030101010101" pitchFamily="2" charset="-122"/>
                          <a:ea typeface="宋体" panose="02010600030101010101" pitchFamily="2" charset="-122"/>
                          <a:cs typeface="Times New Roman" panose="02020603050405020304" pitchFamily="18" charset="0"/>
                        </a:rPr>
                        <a:t>31601410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宋体" panose="02010600030101010101" pitchFamily="2" charset="-122"/>
                          <a:ea typeface="宋体" panose="02010600030101010101" pitchFamily="2" charset="-122"/>
                          <a:cs typeface="Times New Roman" panose="02020603050405020304" pitchFamily="18" charset="0"/>
                        </a:rPr>
                        <a:t>18989678901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dirty="0">
                          <a:effectLst/>
                          <a:latin typeface="宋体" panose="02010600030101010101" pitchFamily="2" charset="-122"/>
                          <a:ea typeface="宋体" panose="02010600030101010101" pitchFamily="2" charset="-122"/>
                          <a:cs typeface="Times New Roman" panose="02020603050405020304" pitchFamily="18" charset="0"/>
                        </a:rPr>
                        <a:t>31601410</a:t>
                      </a:r>
                      <a:r>
                        <a:rPr lang="en-US" altLang="zh-CN" sz="1800" kern="100" dirty="0">
                          <a:effectLst/>
                          <a:latin typeface="Calibri" panose="020F0502020204030204" pitchFamily="34" charset="0"/>
                          <a:ea typeface="+mn-ea"/>
                          <a:cs typeface="Times New Roman" panose="02020603050405020304" pitchFamily="18" charset="0"/>
                        </a:rPr>
                        <a:t>@stu.zucc.edu.cn</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459807"/>
                  </a:ext>
                </a:extLst>
              </a:tr>
              <a:tr h="364954">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原型设计员</a:t>
                      </a: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杨以恒</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18989678901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31601410@stu.zucc.edu.cn</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3083791"/>
                  </a:ext>
                </a:extLst>
              </a:tr>
              <a:tr h="364954">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用户访谈员</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杨以恒</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18989678901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31601410@stu.zucc.edu.cn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40920738"/>
                  </a:ext>
                </a:extLst>
              </a:tr>
              <a:tr h="364954">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质量保障员</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杨以恒</a:t>
                      </a: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18989678901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31601410@stu.zucc.edu.cn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55400220"/>
                  </a:ext>
                </a:extLst>
              </a:tr>
            </a:tbl>
          </a:graphicData>
        </a:graphic>
      </p:graphicFrame>
      <p:graphicFrame>
        <p:nvGraphicFramePr>
          <p:cNvPr id="16" name="表格 15">
            <a:extLst>
              <a:ext uri="{FF2B5EF4-FFF2-40B4-BE49-F238E27FC236}">
                <a16:creationId xmlns:a16="http://schemas.microsoft.com/office/drawing/2014/main" id="{3DECC26C-CEE9-4792-ADD0-B8990FAE880A}"/>
              </a:ext>
            </a:extLst>
          </p:cNvPr>
          <p:cNvGraphicFramePr>
            <a:graphicFrameLocks noGrp="1"/>
          </p:cNvGraphicFramePr>
          <p:nvPr>
            <p:extLst>
              <p:ext uri="{D42A27DB-BD31-4B8C-83A1-F6EECF244321}">
                <p14:modId xmlns:p14="http://schemas.microsoft.com/office/powerpoint/2010/main" val="745161063"/>
              </p:ext>
            </p:extLst>
          </p:nvPr>
        </p:nvGraphicFramePr>
        <p:xfrm>
          <a:off x="342900" y="2510874"/>
          <a:ext cx="11506200" cy="3114425"/>
        </p:xfrm>
        <a:graphic>
          <a:graphicData uri="http://schemas.openxmlformats.org/drawingml/2006/table">
            <a:tbl>
              <a:tblPr firstRow="1" firstCol="1" bandRow="1">
                <a:tableStyleId>{F5AB1C69-6EDB-4FF4-983F-18BD219EF322}</a:tableStyleId>
              </a:tblPr>
              <a:tblGrid>
                <a:gridCol w="1981200">
                  <a:extLst>
                    <a:ext uri="{9D8B030D-6E8A-4147-A177-3AD203B41FA5}">
                      <a16:colId xmlns:a16="http://schemas.microsoft.com/office/drawing/2014/main" val="1987211577"/>
                    </a:ext>
                  </a:extLst>
                </a:gridCol>
                <a:gridCol w="1016000">
                  <a:extLst>
                    <a:ext uri="{9D8B030D-6E8A-4147-A177-3AD203B41FA5}">
                      <a16:colId xmlns:a16="http://schemas.microsoft.com/office/drawing/2014/main" val="3270878136"/>
                    </a:ext>
                  </a:extLst>
                </a:gridCol>
                <a:gridCol w="1612900">
                  <a:extLst>
                    <a:ext uri="{9D8B030D-6E8A-4147-A177-3AD203B41FA5}">
                      <a16:colId xmlns:a16="http://schemas.microsoft.com/office/drawing/2014/main" val="1225975379"/>
                    </a:ext>
                  </a:extLst>
                </a:gridCol>
                <a:gridCol w="1117600">
                  <a:extLst>
                    <a:ext uri="{9D8B030D-6E8A-4147-A177-3AD203B41FA5}">
                      <a16:colId xmlns:a16="http://schemas.microsoft.com/office/drawing/2014/main" val="381240568"/>
                    </a:ext>
                  </a:extLst>
                </a:gridCol>
                <a:gridCol w="1511300">
                  <a:extLst>
                    <a:ext uri="{9D8B030D-6E8A-4147-A177-3AD203B41FA5}">
                      <a16:colId xmlns:a16="http://schemas.microsoft.com/office/drawing/2014/main" val="1442676269"/>
                    </a:ext>
                  </a:extLst>
                </a:gridCol>
                <a:gridCol w="2731839">
                  <a:extLst>
                    <a:ext uri="{9D8B030D-6E8A-4147-A177-3AD203B41FA5}">
                      <a16:colId xmlns:a16="http://schemas.microsoft.com/office/drawing/2014/main" val="4116717513"/>
                    </a:ext>
                  </a:extLst>
                </a:gridCol>
                <a:gridCol w="1535361">
                  <a:extLst>
                    <a:ext uri="{9D8B030D-6E8A-4147-A177-3AD203B41FA5}">
                      <a16:colId xmlns:a16="http://schemas.microsoft.com/office/drawing/2014/main" val="3924092016"/>
                    </a:ext>
                  </a:extLst>
                </a:gridCol>
              </a:tblGrid>
              <a:tr h="360557">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rPr>
                        <a:t>职务</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负责人</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班级</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学号</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联系电话</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邮箱</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寝室号</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583454108"/>
                  </a:ext>
                </a:extLst>
              </a:tr>
              <a:tr h="364954">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PPT</a:t>
                      </a: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编写员</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徐哲远</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软件工程</a:t>
                      </a: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1602</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31601409</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15968805302</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31601409@stu.zucc.edu.cn</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弘毅</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B1-615</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4459807"/>
                  </a:ext>
                </a:extLst>
              </a:tr>
              <a:tr h="364954">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会议记录员</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徐哲远</a:t>
                      </a: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软件工程</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1602</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31601409</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15968805302</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31601409@stu.zucc.edu.cn</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弘毅</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B1-615</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53083791"/>
                  </a:ext>
                </a:extLst>
              </a:tr>
              <a:tr h="364954">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用户访谈员</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徐哲远</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软件工程</a:t>
                      </a: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1602</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31601409</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15968805302</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31601409@stu.zucc.edu.cn</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弘毅</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B1-615</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440920738"/>
                  </a:ext>
                </a:extLst>
              </a:tr>
              <a:tr h="364954">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后勤辅助员</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徐哲远</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软件工程</a:t>
                      </a: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1602</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31601409</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15968805302</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31601409@stu.zucc.edu.cn</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弘毅</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B1-615</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4255400220"/>
                  </a:ext>
                </a:extLst>
              </a:tr>
            </a:tbl>
          </a:graphicData>
        </a:graphic>
      </p:graphicFrame>
      <p:graphicFrame>
        <p:nvGraphicFramePr>
          <p:cNvPr id="17" name="表格 16">
            <a:extLst>
              <a:ext uri="{FF2B5EF4-FFF2-40B4-BE49-F238E27FC236}">
                <a16:creationId xmlns:a16="http://schemas.microsoft.com/office/drawing/2014/main" id="{F05C097F-F73C-4B8B-B0DB-53E1A57B6EA1}"/>
              </a:ext>
            </a:extLst>
          </p:cNvPr>
          <p:cNvGraphicFramePr>
            <a:graphicFrameLocks noGrp="1"/>
          </p:cNvGraphicFramePr>
          <p:nvPr>
            <p:extLst>
              <p:ext uri="{D42A27DB-BD31-4B8C-83A1-F6EECF244321}">
                <p14:modId xmlns:p14="http://schemas.microsoft.com/office/powerpoint/2010/main" val="3271134652"/>
              </p:ext>
            </p:extLst>
          </p:nvPr>
        </p:nvGraphicFramePr>
        <p:xfrm>
          <a:off x="342900" y="2703216"/>
          <a:ext cx="11506200" cy="2712851"/>
        </p:xfrm>
        <a:graphic>
          <a:graphicData uri="http://schemas.openxmlformats.org/drawingml/2006/table">
            <a:tbl>
              <a:tblPr firstRow="1" firstCol="1" bandRow="1">
                <a:tableStyleId>{F5AB1C69-6EDB-4FF4-983F-18BD219EF322}</a:tableStyleId>
              </a:tblPr>
              <a:tblGrid>
                <a:gridCol w="1981200">
                  <a:extLst>
                    <a:ext uri="{9D8B030D-6E8A-4147-A177-3AD203B41FA5}">
                      <a16:colId xmlns:a16="http://schemas.microsoft.com/office/drawing/2014/main" val="1987211577"/>
                    </a:ext>
                  </a:extLst>
                </a:gridCol>
                <a:gridCol w="1016000">
                  <a:extLst>
                    <a:ext uri="{9D8B030D-6E8A-4147-A177-3AD203B41FA5}">
                      <a16:colId xmlns:a16="http://schemas.microsoft.com/office/drawing/2014/main" val="3270878136"/>
                    </a:ext>
                  </a:extLst>
                </a:gridCol>
                <a:gridCol w="1612900">
                  <a:extLst>
                    <a:ext uri="{9D8B030D-6E8A-4147-A177-3AD203B41FA5}">
                      <a16:colId xmlns:a16="http://schemas.microsoft.com/office/drawing/2014/main" val="1225975379"/>
                    </a:ext>
                  </a:extLst>
                </a:gridCol>
                <a:gridCol w="1117600">
                  <a:extLst>
                    <a:ext uri="{9D8B030D-6E8A-4147-A177-3AD203B41FA5}">
                      <a16:colId xmlns:a16="http://schemas.microsoft.com/office/drawing/2014/main" val="381240568"/>
                    </a:ext>
                  </a:extLst>
                </a:gridCol>
                <a:gridCol w="1511300">
                  <a:extLst>
                    <a:ext uri="{9D8B030D-6E8A-4147-A177-3AD203B41FA5}">
                      <a16:colId xmlns:a16="http://schemas.microsoft.com/office/drawing/2014/main" val="1442676269"/>
                    </a:ext>
                  </a:extLst>
                </a:gridCol>
                <a:gridCol w="2731839">
                  <a:extLst>
                    <a:ext uri="{9D8B030D-6E8A-4147-A177-3AD203B41FA5}">
                      <a16:colId xmlns:a16="http://schemas.microsoft.com/office/drawing/2014/main" val="4116717513"/>
                    </a:ext>
                  </a:extLst>
                </a:gridCol>
                <a:gridCol w="1535361">
                  <a:extLst>
                    <a:ext uri="{9D8B030D-6E8A-4147-A177-3AD203B41FA5}">
                      <a16:colId xmlns:a16="http://schemas.microsoft.com/office/drawing/2014/main" val="3924092016"/>
                    </a:ext>
                  </a:extLst>
                </a:gridCol>
              </a:tblGrid>
              <a:tr h="360557">
                <a:tc>
                  <a:txBody>
                    <a:bodyPr/>
                    <a:lstStyle/>
                    <a:p>
                      <a:pPr algn="ctr">
                        <a:lnSpc>
                          <a:spcPct val="150000"/>
                        </a:lnSpc>
                        <a:spcAft>
                          <a:spcPts val="0"/>
                        </a:spcAft>
                      </a:pPr>
                      <a:r>
                        <a:rPr lang="zh-CN" altLang="en-US" sz="1600" kern="100" dirty="0">
                          <a:effectLst/>
                          <a:latin typeface="微软雅黑" panose="020B0503020204020204" pitchFamily="34" charset="-122"/>
                          <a:ea typeface="微软雅黑" panose="020B0503020204020204" pitchFamily="34" charset="-122"/>
                        </a:rPr>
                        <a:t>、</a:t>
                      </a:r>
                      <a:r>
                        <a:rPr lang="zh-CN" sz="1600" kern="100" dirty="0">
                          <a:effectLst/>
                          <a:latin typeface="微软雅黑" panose="020B0503020204020204" pitchFamily="34" charset="-122"/>
                          <a:ea typeface="微软雅黑" panose="020B0503020204020204" pitchFamily="34" charset="-122"/>
                        </a:rPr>
                        <a:t>职务</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负责人</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班级</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学号</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联系电话</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邮箱</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寝室号</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583454108"/>
                  </a:ext>
                </a:extLst>
              </a:tr>
              <a:tr h="364954">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工作计划管理员</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骆佳俊</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软件工程</a:t>
                      </a: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1601</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31601215</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18058735546</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31601215@stu.zucc.edu.cn</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弘毅</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B2-206</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4459807"/>
                  </a:ext>
                </a:extLst>
              </a:tr>
              <a:tr h="364954">
                <a:tc>
                  <a:txBody>
                    <a:bodyPr/>
                    <a:lstStyle/>
                    <a:p>
                      <a:pPr algn="ctr">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财务管理员</a:t>
                      </a:r>
                    </a:p>
                  </a:txBody>
                  <a:tcPr marL="68580" marR="68580" marT="0" marB="0"/>
                </a:tc>
                <a:tc>
                  <a:txBody>
                    <a:bodyPr/>
                    <a:lstStyle/>
                    <a:p>
                      <a:pPr algn="ctr">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骆佳俊</a:t>
                      </a:r>
                    </a:p>
                  </a:txBody>
                  <a:tcPr marL="68580" marR="68580" marT="0" marB="0"/>
                </a:tc>
                <a:tc>
                  <a:txBody>
                    <a:bodyPr/>
                    <a:lstStyle/>
                    <a:p>
                      <a:pPr algn="ctr">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软件工程</a:t>
                      </a: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1601</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31601215</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18058735546</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31601215@stu.zucc.edu.cn</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弘毅</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B2-206</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53083791"/>
                  </a:ext>
                </a:extLst>
              </a:tr>
              <a:tr h="364954">
                <a:tc>
                  <a:txBody>
                    <a:bodyPr/>
                    <a:lstStyle/>
                    <a:p>
                      <a:pPr algn="ctr">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工作计划管理员</a:t>
                      </a:r>
                    </a:p>
                  </a:txBody>
                  <a:tcPr marL="68580" marR="68580" marT="0" marB="0"/>
                </a:tc>
                <a:tc>
                  <a:txBody>
                    <a:bodyPr/>
                    <a:lstStyle/>
                    <a:p>
                      <a:pPr algn="ctr">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骆佳俊</a:t>
                      </a:r>
                    </a:p>
                  </a:txBody>
                  <a:tcPr marL="68580" marR="68580" marT="0" marB="0"/>
                </a:tc>
                <a:tc>
                  <a:txBody>
                    <a:bodyPr/>
                    <a:lstStyle/>
                    <a:p>
                      <a:pPr algn="ctr">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软件工程</a:t>
                      </a: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1601</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31601215</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18058735546</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31601215@stu.zucc.edu.cn</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弘毅</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B2-206</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440920738"/>
                  </a:ext>
                </a:extLst>
              </a:tr>
              <a:tr h="364954">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用户访谈员</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骆佳俊</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软件工程</a:t>
                      </a: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1601</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31601215</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18058735546</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31601215@stu.zucc.edu.cn</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弘毅</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B2-206</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4255400220"/>
                  </a:ext>
                </a:extLst>
              </a:tr>
            </a:tbl>
          </a:graphicData>
        </a:graphic>
      </p:graphicFrame>
      <p:graphicFrame>
        <p:nvGraphicFramePr>
          <p:cNvPr id="18" name="表格 17">
            <a:extLst>
              <a:ext uri="{FF2B5EF4-FFF2-40B4-BE49-F238E27FC236}">
                <a16:creationId xmlns:a16="http://schemas.microsoft.com/office/drawing/2014/main" id="{256567AB-EED1-4384-B417-5FD2E7FE909A}"/>
              </a:ext>
            </a:extLst>
          </p:cNvPr>
          <p:cNvGraphicFramePr>
            <a:graphicFrameLocks noGrp="1"/>
          </p:cNvGraphicFramePr>
          <p:nvPr>
            <p:extLst>
              <p:ext uri="{D42A27DB-BD31-4B8C-83A1-F6EECF244321}">
                <p14:modId xmlns:p14="http://schemas.microsoft.com/office/powerpoint/2010/main" val="4153821482"/>
              </p:ext>
            </p:extLst>
          </p:nvPr>
        </p:nvGraphicFramePr>
        <p:xfrm>
          <a:off x="342900" y="2800477"/>
          <a:ext cx="11506200" cy="2425958"/>
        </p:xfrm>
        <a:graphic>
          <a:graphicData uri="http://schemas.openxmlformats.org/drawingml/2006/table">
            <a:tbl>
              <a:tblPr firstRow="1" firstCol="1" bandRow="1">
                <a:tableStyleId>{F5AB1C69-6EDB-4FF4-983F-18BD219EF322}</a:tableStyleId>
              </a:tblPr>
              <a:tblGrid>
                <a:gridCol w="1981200">
                  <a:extLst>
                    <a:ext uri="{9D8B030D-6E8A-4147-A177-3AD203B41FA5}">
                      <a16:colId xmlns:a16="http://schemas.microsoft.com/office/drawing/2014/main" val="1987211577"/>
                    </a:ext>
                  </a:extLst>
                </a:gridCol>
                <a:gridCol w="1016000">
                  <a:extLst>
                    <a:ext uri="{9D8B030D-6E8A-4147-A177-3AD203B41FA5}">
                      <a16:colId xmlns:a16="http://schemas.microsoft.com/office/drawing/2014/main" val="3270878136"/>
                    </a:ext>
                  </a:extLst>
                </a:gridCol>
                <a:gridCol w="1612900">
                  <a:extLst>
                    <a:ext uri="{9D8B030D-6E8A-4147-A177-3AD203B41FA5}">
                      <a16:colId xmlns:a16="http://schemas.microsoft.com/office/drawing/2014/main" val="1225975379"/>
                    </a:ext>
                  </a:extLst>
                </a:gridCol>
                <a:gridCol w="1117600">
                  <a:extLst>
                    <a:ext uri="{9D8B030D-6E8A-4147-A177-3AD203B41FA5}">
                      <a16:colId xmlns:a16="http://schemas.microsoft.com/office/drawing/2014/main" val="381240568"/>
                    </a:ext>
                  </a:extLst>
                </a:gridCol>
                <a:gridCol w="1511300">
                  <a:extLst>
                    <a:ext uri="{9D8B030D-6E8A-4147-A177-3AD203B41FA5}">
                      <a16:colId xmlns:a16="http://schemas.microsoft.com/office/drawing/2014/main" val="1442676269"/>
                    </a:ext>
                  </a:extLst>
                </a:gridCol>
                <a:gridCol w="2731839">
                  <a:extLst>
                    <a:ext uri="{9D8B030D-6E8A-4147-A177-3AD203B41FA5}">
                      <a16:colId xmlns:a16="http://schemas.microsoft.com/office/drawing/2014/main" val="4116717513"/>
                    </a:ext>
                  </a:extLst>
                </a:gridCol>
                <a:gridCol w="1535361">
                  <a:extLst>
                    <a:ext uri="{9D8B030D-6E8A-4147-A177-3AD203B41FA5}">
                      <a16:colId xmlns:a16="http://schemas.microsoft.com/office/drawing/2014/main" val="3924092016"/>
                    </a:ext>
                  </a:extLst>
                </a:gridCol>
              </a:tblGrid>
              <a:tr h="360557">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rPr>
                        <a:t>职务</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负责人</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班级</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学号</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联系电话</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邮箱</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rPr>
                        <a:t>寝室号</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583454108"/>
                  </a:ext>
                </a:extLst>
              </a:tr>
              <a:tr h="364954">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文档整合组组长</a:t>
                      </a: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叶柏成</a:t>
                      </a: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软件工程</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1602</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31601411</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13588025779</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31601411@stu.zucc.edu.cn</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弘毅</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B1-615</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4459807"/>
                  </a:ext>
                </a:extLst>
              </a:tr>
              <a:tr h="364954">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设备及配置管理员</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叶柏成</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软件工程</a:t>
                      </a: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1602</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31601411</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13588025779</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31601411@stu.zucc.edu.cn</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弘毅</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B1-615</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53083791"/>
                  </a:ext>
                </a:extLst>
              </a:tr>
              <a:tr h="364954">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用户访谈员</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叶柏成</a:t>
                      </a:r>
                    </a:p>
                  </a:txBody>
                  <a:tcPr marL="68580" marR="68580" marT="0" marB="0"/>
                </a:tc>
                <a:tc>
                  <a:txBody>
                    <a:bodyPr/>
                    <a:lstStyle/>
                    <a:p>
                      <a:pPr algn="ctr">
                        <a:lnSpc>
                          <a:spcPct val="150000"/>
                        </a:lnSpc>
                        <a:spcAft>
                          <a:spcPts val="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软件工程</a:t>
                      </a: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1602</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31601411</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13588025779</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31601411@stu.zucc.edu.cn</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弘毅</a:t>
                      </a: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B1-615</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440920738"/>
                  </a:ext>
                </a:extLst>
              </a:tr>
            </a:tbl>
          </a:graphicData>
        </a:graphic>
      </p:graphicFrame>
    </p:spTree>
    <p:extLst>
      <p:ext uri="{BB962C8B-B14F-4D97-AF65-F5344CB8AC3E}">
        <p14:creationId xmlns:p14="http://schemas.microsoft.com/office/powerpoint/2010/main" val="13542661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6"/>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1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1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nodeType="clickEffect">
                                  <p:stCondLst>
                                    <p:cond delay="0"/>
                                  </p:stCondLst>
                                  <p:childTnLst>
                                    <p:set>
                                      <p:cBhvr>
                                        <p:cTn id="43"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沟通管理计划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5C7ECAC2-B681-49C5-9ED6-9392EFFED71F}"/>
              </a:ext>
            </a:extLst>
          </p:cNvPr>
          <p:cNvGraphicFramePr>
            <a:graphicFrameLocks noGrp="1"/>
          </p:cNvGraphicFramePr>
          <p:nvPr>
            <p:extLst>
              <p:ext uri="{D42A27DB-BD31-4B8C-83A1-F6EECF244321}">
                <p14:modId xmlns:p14="http://schemas.microsoft.com/office/powerpoint/2010/main" val="436604375"/>
              </p:ext>
            </p:extLst>
          </p:nvPr>
        </p:nvGraphicFramePr>
        <p:xfrm>
          <a:off x="328863" y="1436985"/>
          <a:ext cx="11534274" cy="4939200"/>
        </p:xfrm>
        <a:graphic>
          <a:graphicData uri="http://schemas.openxmlformats.org/drawingml/2006/table">
            <a:tbl>
              <a:tblPr firstRow="1" firstCol="1" bandRow="1">
                <a:tableStyleId>{F5AB1C69-6EDB-4FF4-983F-18BD219EF322}</a:tableStyleId>
              </a:tblPr>
              <a:tblGrid>
                <a:gridCol w="1167363">
                  <a:extLst>
                    <a:ext uri="{9D8B030D-6E8A-4147-A177-3AD203B41FA5}">
                      <a16:colId xmlns:a16="http://schemas.microsoft.com/office/drawing/2014/main" val="3498146798"/>
                    </a:ext>
                  </a:extLst>
                </a:gridCol>
                <a:gridCol w="1172884">
                  <a:extLst>
                    <a:ext uri="{9D8B030D-6E8A-4147-A177-3AD203B41FA5}">
                      <a16:colId xmlns:a16="http://schemas.microsoft.com/office/drawing/2014/main" val="2999905641"/>
                    </a:ext>
                  </a:extLst>
                </a:gridCol>
                <a:gridCol w="978323">
                  <a:extLst>
                    <a:ext uri="{9D8B030D-6E8A-4147-A177-3AD203B41FA5}">
                      <a16:colId xmlns:a16="http://schemas.microsoft.com/office/drawing/2014/main" val="2280854008"/>
                    </a:ext>
                  </a:extLst>
                </a:gridCol>
                <a:gridCol w="1368824">
                  <a:extLst>
                    <a:ext uri="{9D8B030D-6E8A-4147-A177-3AD203B41FA5}">
                      <a16:colId xmlns:a16="http://schemas.microsoft.com/office/drawing/2014/main" val="3190927787"/>
                    </a:ext>
                  </a:extLst>
                </a:gridCol>
                <a:gridCol w="2543087">
                  <a:extLst>
                    <a:ext uri="{9D8B030D-6E8A-4147-A177-3AD203B41FA5}">
                      <a16:colId xmlns:a16="http://schemas.microsoft.com/office/drawing/2014/main" val="1802845207"/>
                    </a:ext>
                  </a:extLst>
                </a:gridCol>
                <a:gridCol w="1368824">
                  <a:extLst>
                    <a:ext uri="{9D8B030D-6E8A-4147-A177-3AD203B41FA5}">
                      <a16:colId xmlns:a16="http://schemas.microsoft.com/office/drawing/2014/main" val="3877283984"/>
                    </a:ext>
                  </a:extLst>
                </a:gridCol>
                <a:gridCol w="2934969">
                  <a:extLst>
                    <a:ext uri="{9D8B030D-6E8A-4147-A177-3AD203B41FA5}">
                      <a16:colId xmlns:a16="http://schemas.microsoft.com/office/drawing/2014/main" val="140874067"/>
                    </a:ext>
                  </a:extLst>
                </a:gridCol>
              </a:tblGrid>
              <a:tr h="468900">
                <a:tc>
                  <a:txBody>
                    <a:bodyPr/>
                    <a:lstStyle/>
                    <a:p>
                      <a:pPr algn="just">
                        <a:spcAft>
                          <a:spcPts val="0"/>
                        </a:spcAft>
                      </a:pPr>
                      <a:r>
                        <a:rPr lang="zh-CN" sz="1600" kern="100" dirty="0">
                          <a:effectLst/>
                        </a:rPr>
                        <a:t>干系人姓名</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dirty="0">
                          <a:effectLst/>
                        </a:rPr>
                        <a:t>角色</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r>
                        <a:rPr lang="en-US" sz="1600" kern="100">
                          <a:effectLst/>
                        </a:rPr>
                        <a:t>/</a:t>
                      </a: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手机号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邮箱</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所在地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干系人描述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1753823505"/>
                  </a:ext>
                </a:extLst>
              </a:tr>
              <a:tr h="468900">
                <a:tc>
                  <a:txBody>
                    <a:bodyPr/>
                    <a:lstStyle/>
                    <a:p>
                      <a:pPr algn="just">
                        <a:spcAft>
                          <a:spcPts val="0"/>
                        </a:spcAft>
                      </a:pPr>
                      <a:r>
                        <a:rPr lang="zh-CN" sz="1600" kern="100" dirty="0">
                          <a:effectLst/>
                        </a:rPr>
                        <a:t>沈启航</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15988122404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31601404@stu.zucc.edu.cn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dirty="0">
                          <a:effectLst/>
                        </a:rPr>
                        <a:t>负责统合项目组成员，与客户进行沟通，安排项目任务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3705127788"/>
                  </a:ext>
                </a:extLst>
              </a:tr>
              <a:tr h="312600">
                <a:tc>
                  <a:txBody>
                    <a:bodyPr/>
                    <a:lstStyle/>
                    <a:p>
                      <a:pPr algn="just">
                        <a:spcAft>
                          <a:spcPts val="0"/>
                        </a:spcAft>
                      </a:pPr>
                      <a:r>
                        <a:rPr lang="zh-CN" sz="1600" kern="100">
                          <a:effectLst/>
                        </a:rPr>
                        <a:t>徐哲远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项目组成员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15968805302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31601409@stu.zucc.edu.cn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负责完成项目经理布置的工作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4173294719"/>
                  </a:ext>
                </a:extLst>
              </a:tr>
              <a:tr h="312600">
                <a:tc>
                  <a:txBody>
                    <a:bodyPr/>
                    <a:lstStyle/>
                    <a:p>
                      <a:pPr algn="just">
                        <a:spcAft>
                          <a:spcPts val="0"/>
                        </a:spcAft>
                      </a:pPr>
                      <a:r>
                        <a:rPr lang="zh-CN" sz="1600" kern="100">
                          <a:effectLst/>
                        </a:rPr>
                        <a:t>叶柏成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项目组成员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13588025779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31601411@stu.zucc.edu.cn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负责完成项目经理布置的工作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317365707"/>
                  </a:ext>
                </a:extLst>
              </a:tr>
              <a:tr h="312600">
                <a:tc>
                  <a:txBody>
                    <a:bodyPr/>
                    <a:lstStyle/>
                    <a:p>
                      <a:pPr algn="just">
                        <a:spcAft>
                          <a:spcPts val="0"/>
                        </a:spcAft>
                      </a:pPr>
                      <a:r>
                        <a:rPr lang="zh-CN" sz="1600" kern="100">
                          <a:effectLst/>
                        </a:rPr>
                        <a:t>杨以恒</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项目组成员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18989678901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31601410@stu.zucc.edu.cn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负责完成项目经理布置的工作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513561"/>
                  </a:ext>
                </a:extLst>
              </a:tr>
              <a:tr h="312600">
                <a:tc>
                  <a:txBody>
                    <a:bodyPr/>
                    <a:lstStyle/>
                    <a:p>
                      <a:pPr algn="just">
                        <a:spcAft>
                          <a:spcPts val="0"/>
                        </a:spcAft>
                      </a:pPr>
                      <a:r>
                        <a:rPr lang="zh-CN" sz="1600" kern="100">
                          <a:effectLst/>
                        </a:rPr>
                        <a:t>骆佳俊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项目组成员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18058735546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31601215@stu.zucc.edu.cn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B2-206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负责完成项目经理布置的工作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2283345214"/>
                  </a:ext>
                </a:extLst>
              </a:tr>
              <a:tr h="781500">
                <a:tc>
                  <a:txBody>
                    <a:bodyPr/>
                    <a:lstStyle/>
                    <a:p>
                      <a:pPr algn="just">
                        <a:spcAft>
                          <a:spcPts val="0"/>
                        </a:spcAft>
                      </a:pPr>
                      <a:r>
                        <a:rPr lang="zh-CN" sz="1600" kern="100">
                          <a:effectLst/>
                        </a:rPr>
                        <a:t>杨枨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dirty="0">
                          <a:effectLst/>
                        </a:rPr>
                        <a:t>客户</a:t>
                      </a:r>
                      <a:r>
                        <a:rPr lang="en-US" sz="1600" kern="100" dirty="0">
                          <a:effectLst/>
                        </a:rPr>
                        <a:t>/</a:t>
                      </a:r>
                      <a:r>
                        <a:rPr lang="zh-CN" sz="1600" kern="100" dirty="0">
                          <a:effectLst/>
                        </a:rPr>
                        <a:t>用户</a:t>
                      </a:r>
                      <a:r>
                        <a:rPr lang="en-US" sz="1600" kern="100" dirty="0">
                          <a:effectLst/>
                        </a:rPr>
                        <a:t>/</a:t>
                      </a:r>
                      <a:r>
                        <a:rPr lang="zh-CN" sz="1600" kern="100" dirty="0">
                          <a:effectLst/>
                        </a:rPr>
                        <a:t>教师用户群代表</a:t>
                      </a:r>
                      <a:r>
                        <a:rPr lang="en-US" altLang="zh-CN" sz="1600" kern="100" dirty="0">
                          <a:effectLst/>
                        </a:rPr>
                        <a:t>/</a:t>
                      </a:r>
                      <a:r>
                        <a:rPr lang="zh-CN" altLang="en-US" sz="1600" kern="100" dirty="0">
                          <a:effectLst/>
                        </a:rPr>
                        <a:t>任务下达者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13357102333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yangc@zucc.edu.cn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理四 </a:t>
                      </a:r>
                      <a:r>
                        <a:rPr lang="en-US" sz="1600" kern="100">
                          <a:effectLst/>
                        </a:rPr>
                        <a:t>504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本项目产品交付人之一</a:t>
                      </a:r>
                      <a:r>
                        <a:rPr lang="en-US" sz="1600" kern="100">
                          <a:effectLst/>
                        </a:rPr>
                        <a:t>/</a:t>
                      </a:r>
                      <a:r>
                        <a:rPr lang="zh-CN" sz="1600" kern="100">
                          <a:effectLst/>
                        </a:rPr>
                        <a:t>以教师身份使用该系统</a:t>
                      </a:r>
                      <a:r>
                        <a:rPr lang="en-US" sz="1600" kern="100">
                          <a:effectLst/>
                        </a:rPr>
                        <a:t>/</a:t>
                      </a:r>
                      <a:r>
                        <a:rPr lang="zh-CN" sz="1600" kern="100">
                          <a:effectLst/>
                        </a:rPr>
                        <a:t>代表教师群体提出功能需求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1834018949"/>
                  </a:ext>
                </a:extLst>
              </a:tr>
              <a:tr h="468900">
                <a:tc>
                  <a:txBody>
                    <a:bodyPr/>
                    <a:lstStyle/>
                    <a:p>
                      <a:pPr algn="just">
                        <a:spcAft>
                          <a:spcPts val="0"/>
                        </a:spcAft>
                      </a:pPr>
                      <a:r>
                        <a:rPr lang="zh-CN" sz="1600" kern="100">
                          <a:effectLst/>
                        </a:rPr>
                        <a:t>侯宏仑</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dirty="0">
                          <a:effectLst/>
                        </a:rPr>
                        <a:t>客户</a:t>
                      </a:r>
                      <a:r>
                        <a:rPr lang="en-US" sz="1600" kern="100" dirty="0">
                          <a:effectLst/>
                        </a:rPr>
                        <a:t>/</a:t>
                      </a:r>
                      <a:r>
                        <a:rPr lang="zh-CN" sz="1600" kern="100" dirty="0">
                          <a:effectLst/>
                        </a:rPr>
                        <a:t>用户</a:t>
                      </a:r>
                      <a:r>
                        <a:rPr lang="en-US" altLang="zh-CN" sz="1600" kern="100" dirty="0">
                          <a:effectLst/>
                        </a:rPr>
                        <a:t>/</a:t>
                      </a:r>
                      <a:r>
                        <a:rPr lang="zh-CN" altLang="en-US" sz="1600" kern="100" dirty="0">
                          <a:effectLst/>
                        </a:rPr>
                        <a:t>任务下达者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13071858629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houhl@zucc.edu.cn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理四 </a:t>
                      </a:r>
                      <a:r>
                        <a:rPr lang="en-US" sz="1600" kern="100">
                          <a:effectLst/>
                        </a:rPr>
                        <a:t>501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本项目产品交付人之一</a:t>
                      </a:r>
                      <a:r>
                        <a:rPr lang="en-US" sz="1600" kern="100">
                          <a:effectLst/>
                        </a:rPr>
                        <a:t>/</a:t>
                      </a:r>
                      <a:r>
                        <a:rPr lang="zh-CN" sz="1600" kern="100">
                          <a:effectLst/>
                        </a:rPr>
                        <a:t>以教师身份使用该系统</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127365814"/>
                  </a:ext>
                </a:extLst>
              </a:tr>
              <a:tr h="625200">
                <a:tc>
                  <a:txBody>
                    <a:bodyPr/>
                    <a:lstStyle/>
                    <a:p>
                      <a:pPr algn="just">
                        <a:spcAft>
                          <a:spcPts val="0"/>
                        </a:spcAft>
                      </a:pPr>
                      <a:r>
                        <a:rPr lang="zh-CN" sz="1600" kern="100" dirty="0">
                          <a:effectLst/>
                        </a:rPr>
                        <a:t>王飞刚</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用户</a:t>
                      </a:r>
                      <a:r>
                        <a:rPr lang="en-US" sz="1600" kern="100">
                          <a:effectLst/>
                        </a:rPr>
                        <a:t>/</a:t>
                      </a:r>
                      <a:r>
                        <a:rPr lang="zh-CN" sz="1600" kern="100">
                          <a:effectLst/>
                        </a:rPr>
                        <a:t>学生用户群代表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15988139345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31601408@stu.zucc.edu.cn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以学生身份使用该系统</a:t>
                      </a:r>
                      <a:r>
                        <a:rPr lang="en-US" sz="1600" kern="100">
                          <a:effectLst/>
                        </a:rPr>
                        <a:t>/</a:t>
                      </a:r>
                      <a:r>
                        <a:rPr lang="zh-CN" sz="1600" kern="100">
                          <a:effectLst/>
                        </a:rPr>
                        <a:t>代表学生群体提出功能需求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2958491576"/>
                  </a:ext>
                </a:extLst>
              </a:tr>
              <a:tr h="625200">
                <a:tc>
                  <a:txBody>
                    <a:bodyPr/>
                    <a:lstStyle/>
                    <a:p>
                      <a:pPr algn="just">
                        <a:spcAft>
                          <a:spcPts val="0"/>
                        </a:spcAft>
                      </a:pPr>
                      <a:r>
                        <a:rPr lang="zh-CN" sz="1600" kern="100">
                          <a:effectLst/>
                        </a:rPr>
                        <a:t>冯炫霖</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用户</a:t>
                      </a:r>
                      <a:r>
                        <a:rPr lang="en-US" sz="1600" kern="100">
                          <a:effectLst/>
                        </a:rPr>
                        <a:t>/</a:t>
                      </a:r>
                      <a:r>
                        <a:rPr lang="zh-CN" sz="1600" kern="100">
                          <a:effectLst/>
                        </a:rPr>
                        <a:t>游客用户群代表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13588898527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致远</a:t>
                      </a:r>
                      <a:r>
                        <a:rPr lang="en-US" sz="1600" kern="100">
                          <a:effectLst/>
                        </a:rPr>
                        <a:t>B2-522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dirty="0">
                          <a:effectLst/>
                        </a:rPr>
                        <a:t>以游客身份使用该系统</a:t>
                      </a:r>
                      <a:r>
                        <a:rPr lang="en-US" sz="1600" kern="100" dirty="0">
                          <a:effectLst/>
                        </a:rPr>
                        <a:t>/</a:t>
                      </a:r>
                      <a:r>
                        <a:rPr lang="zh-CN" sz="1600" kern="100" dirty="0">
                          <a:effectLst/>
                        </a:rPr>
                        <a:t>代表游客群体提出功能需求</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2187940791"/>
                  </a:ext>
                </a:extLst>
              </a:tr>
            </a:tbl>
          </a:graphicData>
        </a:graphic>
      </p:graphicFrame>
      <p:graphicFrame>
        <p:nvGraphicFramePr>
          <p:cNvPr id="6" name="表格 5">
            <a:extLst>
              <a:ext uri="{FF2B5EF4-FFF2-40B4-BE49-F238E27FC236}">
                <a16:creationId xmlns:a16="http://schemas.microsoft.com/office/drawing/2014/main" id="{B2DE33EF-4CFE-49B5-995F-A69632A26174}"/>
              </a:ext>
            </a:extLst>
          </p:cNvPr>
          <p:cNvGraphicFramePr>
            <a:graphicFrameLocks noGrp="1"/>
          </p:cNvGraphicFramePr>
          <p:nvPr>
            <p:extLst>
              <p:ext uri="{D42A27DB-BD31-4B8C-83A1-F6EECF244321}">
                <p14:modId xmlns:p14="http://schemas.microsoft.com/office/powerpoint/2010/main" val="2008722025"/>
              </p:ext>
            </p:extLst>
          </p:nvPr>
        </p:nvGraphicFramePr>
        <p:xfrm>
          <a:off x="125382" y="474892"/>
          <a:ext cx="11941235" cy="6165215"/>
        </p:xfrm>
        <a:graphic>
          <a:graphicData uri="http://schemas.openxmlformats.org/drawingml/2006/table">
            <a:tbl>
              <a:tblPr firstRow="1" firstCol="1" bandRow="1">
                <a:tableStyleId>{F5AB1C69-6EDB-4FF4-983F-18BD219EF322}</a:tableStyleId>
              </a:tblPr>
              <a:tblGrid>
                <a:gridCol w="1238866">
                  <a:extLst>
                    <a:ext uri="{9D8B030D-6E8A-4147-A177-3AD203B41FA5}">
                      <a16:colId xmlns:a16="http://schemas.microsoft.com/office/drawing/2014/main" val="3931055417"/>
                    </a:ext>
                  </a:extLst>
                </a:gridCol>
                <a:gridCol w="1238864">
                  <a:extLst>
                    <a:ext uri="{9D8B030D-6E8A-4147-A177-3AD203B41FA5}">
                      <a16:colId xmlns:a16="http://schemas.microsoft.com/office/drawing/2014/main" val="2460397187"/>
                    </a:ext>
                  </a:extLst>
                </a:gridCol>
                <a:gridCol w="1297858">
                  <a:extLst>
                    <a:ext uri="{9D8B030D-6E8A-4147-A177-3AD203B41FA5}">
                      <a16:colId xmlns:a16="http://schemas.microsoft.com/office/drawing/2014/main" val="2128588392"/>
                    </a:ext>
                  </a:extLst>
                </a:gridCol>
                <a:gridCol w="1445342">
                  <a:extLst>
                    <a:ext uri="{9D8B030D-6E8A-4147-A177-3AD203B41FA5}">
                      <a16:colId xmlns:a16="http://schemas.microsoft.com/office/drawing/2014/main" val="696059212"/>
                    </a:ext>
                  </a:extLst>
                </a:gridCol>
                <a:gridCol w="1553973">
                  <a:extLst>
                    <a:ext uri="{9D8B030D-6E8A-4147-A177-3AD203B41FA5}">
                      <a16:colId xmlns:a16="http://schemas.microsoft.com/office/drawing/2014/main" val="4095151807"/>
                    </a:ext>
                  </a:extLst>
                </a:gridCol>
                <a:gridCol w="2246152">
                  <a:extLst>
                    <a:ext uri="{9D8B030D-6E8A-4147-A177-3AD203B41FA5}">
                      <a16:colId xmlns:a16="http://schemas.microsoft.com/office/drawing/2014/main" val="3309368563"/>
                    </a:ext>
                  </a:extLst>
                </a:gridCol>
                <a:gridCol w="2920180">
                  <a:extLst>
                    <a:ext uri="{9D8B030D-6E8A-4147-A177-3AD203B41FA5}">
                      <a16:colId xmlns:a16="http://schemas.microsoft.com/office/drawing/2014/main" val="1068304558"/>
                    </a:ext>
                  </a:extLst>
                </a:gridCol>
              </a:tblGrid>
              <a:tr h="0">
                <a:tc>
                  <a:txBody>
                    <a:bodyPr/>
                    <a:lstStyle/>
                    <a:p>
                      <a:pPr algn="ctr">
                        <a:lnSpc>
                          <a:spcPct val="150000"/>
                        </a:lnSpc>
                        <a:spcAft>
                          <a:spcPts val="0"/>
                        </a:spcAft>
                      </a:pPr>
                      <a:r>
                        <a:rPr lang="zh-CN" sz="18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沟通计划</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沟通方式</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沟通地点</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沟通时间</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参与人员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输入</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输出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56832882"/>
                  </a:ext>
                </a:extLst>
              </a:tr>
              <a:tr h="91114">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每周例会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座谈会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弘毅七楼</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周二</a:t>
                      </a:r>
                      <a:r>
                        <a:rPr lang="en-US" sz="1800" kern="100">
                          <a:effectLst/>
                          <a:latin typeface="Calibri" panose="020F0502020204030204" pitchFamily="34" charset="0"/>
                          <a:ea typeface="宋体" panose="02010600030101010101" pitchFamily="2" charset="-122"/>
                          <a:cs typeface="Times New Roman" panose="02020603050405020304" pitchFamily="18" charset="0"/>
                        </a:rPr>
                        <a:t>17</a:t>
                      </a:r>
                      <a:r>
                        <a:rPr lang="zh-CN" sz="1800" kern="100">
                          <a:effectLst/>
                          <a:latin typeface="Calibri" panose="020F0502020204030204" pitchFamily="34" charset="0"/>
                          <a:ea typeface="宋体" panose="02010600030101010101" pitchFamily="2" charset="-122"/>
                          <a:cs typeface="Times New Roman" panose="02020603050405020304" pitchFamily="18" charset="0"/>
                        </a:rPr>
                        <a:t>：</a:t>
                      </a:r>
                      <a:r>
                        <a:rPr lang="en-US" sz="1800" kern="100">
                          <a:effectLst/>
                          <a:latin typeface="Calibri" panose="020F0502020204030204" pitchFamily="34" charset="0"/>
                          <a:ea typeface="宋体" panose="02010600030101010101" pitchFamily="2" charset="-122"/>
                          <a:cs typeface="Times New Roman" panose="02020603050405020304" pitchFamily="18" charset="0"/>
                        </a:rPr>
                        <a:t>30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全体成员</a:t>
                      </a: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会议记录表</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上周工作评价、本周任务分配、会议记录、录音</a:t>
                      </a:r>
                    </a:p>
                  </a:txBody>
                  <a:tcPr marL="68580" marR="68580" marT="0" marB="0"/>
                </a:tc>
                <a:extLst>
                  <a:ext uri="{0D108BD9-81ED-4DB2-BD59-A6C34878D82A}">
                    <a16:rowId xmlns:a16="http://schemas.microsoft.com/office/drawing/2014/main" val="2015279279"/>
                  </a:ext>
                </a:extLst>
              </a:tr>
              <a:tr h="0">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每周评审</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组内评审</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a:effectLst/>
                          <a:latin typeface="Calibri" panose="020F0502020204030204" pitchFamily="34" charset="0"/>
                          <a:ea typeface="宋体" panose="02010600030101010101" pitchFamily="2" charset="-122"/>
                          <a:cs typeface="Times New Roman" panose="02020603050405020304" pitchFamily="18" charset="0"/>
                        </a:rPr>
                        <a:t>B2-206</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周日</a:t>
                      </a:r>
                      <a:r>
                        <a:rPr lang="en-US" sz="1800" kern="100">
                          <a:effectLst/>
                          <a:latin typeface="Calibri" panose="020F0502020204030204" pitchFamily="34" charset="0"/>
                          <a:ea typeface="宋体" panose="02010600030101010101" pitchFamily="2" charset="-122"/>
                          <a:cs typeface="Times New Roman" panose="02020603050405020304" pitchFamily="18" charset="0"/>
                        </a:rPr>
                        <a:t>16</a:t>
                      </a:r>
                      <a:r>
                        <a:rPr lang="zh-CN" sz="1800" kern="100">
                          <a:effectLst/>
                          <a:latin typeface="Calibri" panose="020F0502020204030204" pitchFamily="34" charset="0"/>
                          <a:ea typeface="宋体" panose="02010600030101010101" pitchFamily="2" charset="-122"/>
                          <a:cs typeface="Times New Roman" panose="02020603050405020304" pitchFamily="18" charset="0"/>
                        </a:rPr>
                        <a:t>：</a:t>
                      </a:r>
                      <a:r>
                        <a:rPr lang="en-US" sz="1800" kern="100">
                          <a:effectLst/>
                          <a:latin typeface="Calibri" panose="020F0502020204030204" pitchFamily="34" charset="0"/>
                          <a:ea typeface="宋体" panose="02010600030101010101" pitchFamily="2" charset="-122"/>
                          <a:cs typeface="Times New Roman" panose="02020603050405020304" pitchFamily="18" charset="0"/>
                        </a:rPr>
                        <a:t>30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全体成员</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组员评分表、上周工作成果</a:t>
                      </a: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组员评分</a:t>
                      </a:r>
                    </a:p>
                  </a:txBody>
                  <a:tcPr marL="68580" marR="68580" marT="0" marB="0"/>
                </a:tc>
                <a:extLst>
                  <a:ext uri="{0D108BD9-81ED-4DB2-BD59-A6C34878D82A}">
                    <a16:rowId xmlns:a16="http://schemas.microsoft.com/office/drawing/2014/main" val="3767163806"/>
                  </a:ext>
                </a:extLst>
              </a:tr>
              <a:tr h="0">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临时会议</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座谈会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全体人员</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会议记录表</a:t>
                      </a: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会议记录、录音</a:t>
                      </a:r>
                    </a:p>
                  </a:txBody>
                  <a:tcPr marL="68580" marR="68580" marT="0" marB="0"/>
                </a:tc>
                <a:extLst>
                  <a:ext uri="{0D108BD9-81ED-4DB2-BD59-A6C34878D82A}">
                    <a16:rowId xmlns:a16="http://schemas.microsoft.com/office/drawing/2014/main" val="1638388357"/>
                  </a:ext>
                </a:extLst>
              </a:tr>
              <a:tr h="0">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客户访谈</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座谈会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全体人员及客户代表</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邀请函及相关问题</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会议记录、录音、客户需求、项目授权</a:t>
                      </a:r>
                    </a:p>
                  </a:txBody>
                  <a:tcPr marL="68580" marR="68580" marT="0" marB="0"/>
                </a:tc>
                <a:extLst>
                  <a:ext uri="{0D108BD9-81ED-4DB2-BD59-A6C34878D82A}">
                    <a16:rowId xmlns:a16="http://schemas.microsoft.com/office/drawing/2014/main" val="1102841053"/>
                  </a:ext>
                </a:extLst>
              </a:tr>
              <a:tr h="0">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用户访谈</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座谈会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全体人员及用户代表</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邀请函及相关问题</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会议记录、录音、用户需求</a:t>
                      </a:r>
                    </a:p>
                  </a:txBody>
                  <a:tcPr marL="68580" marR="68580" marT="0" marB="0"/>
                </a:tc>
                <a:extLst>
                  <a:ext uri="{0D108BD9-81ED-4DB2-BD59-A6C34878D82A}">
                    <a16:rowId xmlns:a16="http://schemas.microsoft.com/office/drawing/2014/main" val="3821214858"/>
                  </a:ext>
                </a:extLst>
              </a:tr>
              <a:tr h="0">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汇报</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邮件</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理四</a:t>
                      </a:r>
                      <a:r>
                        <a:rPr lang="en-US" sz="1800" kern="100">
                          <a:effectLst/>
                          <a:latin typeface="Calibri" panose="020F0502020204030204" pitchFamily="34" charset="0"/>
                          <a:ea typeface="宋体" panose="02010600030101010101" pitchFamily="2" charset="-122"/>
                          <a:cs typeface="Times New Roman" panose="02020603050405020304" pitchFamily="18" charset="0"/>
                        </a:rPr>
                        <a:t> 504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每月一次</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全体人员及任务下达者</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本月工作进度</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任务下达者的反馈</a:t>
                      </a:r>
                    </a:p>
                  </a:txBody>
                  <a:tcPr marL="68580" marR="68580" marT="0" marB="0"/>
                </a:tc>
                <a:extLst>
                  <a:ext uri="{0D108BD9-81ED-4DB2-BD59-A6C34878D82A}">
                    <a16:rowId xmlns:a16="http://schemas.microsoft.com/office/drawing/2014/main" val="2339364990"/>
                  </a:ext>
                </a:extLst>
              </a:tr>
              <a:tr h="0">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客户评审</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评审</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全体人员及客户</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项目交付物、演示</a:t>
                      </a:r>
                      <a:r>
                        <a:rPr lang="en-US" sz="1800" kern="100">
                          <a:effectLst/>
                          <a:latin typeface="Calibri" panose="020F0502020204030204" pitchFamily="34" charset="0"/>
                          <a:ea typeface="宋体" panose="02010600030101010101" pitchFamily="2" charset="-122"/>
                          <a:cs typeface="Times New Roman" panose="02020603050405020304" pitchFamily="18" charset="0"/>
                        </a:rPr>
                        <a:t>PPT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会议记录、录音、工作成果评价及要求</a:t>
                      </a:r>
                    </a:p>
                  </a:txBody>
                  <a:tcPr marL="68580" marR="68580" marT="0" marB="0"/>
                </a:tc>
                <a:extLst>
                  <a:ext uri="{0D108BD9-81ED-4DB2-BD59-A6C34878D82A}">
                    <a16:rowId xmlns:a16="http://schemas.microsoft.com/office/drawing/2014/main" val="1300666535"/>
                  </a:ext>
                </a:extLst>
              </a:tr>
              <a:tr h="0">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团队建设</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聚餐</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每月一次具体时间待定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全体人员（可能有客户参与）</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资金</a:t>
                      </a: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无</a:t>
                      </a:r>
                    </a:p>
                  </a:txBody>
                  <a:tcPr marL="68580" marR="68580" marT="0" marB="0"/>
                </a:tc>
                <a:extLst>
                  <a:ext uri="{0D108BD9-81ED-4DB2-BD59-A6C34878D82A}">
                    <a16:rowId xmlns:a16="http://schemas.microsoft.com/office/drawing/2014/main" val="3533830381"/>
                  </a:ext>
                </a:extLst>
              </a:tr>
            </a:tbl>
          </a:graphicData>
        </a:graphic>
      </p:graphicFrame>
      <p:graphicFrame>
        <p:nvGraphicFramePr>
          <p:cNvPr id="3" name="表格 2">
            <a:extLst>
              <a:ext uri="{FF2B5EF4-FFF2-40B4-BE49-F238E27FC236}">
                <a16:creationId xmlns:a16="http://schemas.microsoft.com/office/drawing/2014/main" id="{B7D6C0AB-C836-4419-9409-E6121529B0E5}"/>
              </a:ext>
            </a:extLst>
          </p:cNvPr>
          <p:cNvGraphicFramePr>
            <a:graphicFrameLocks noGrp="1"/>
          </p:cNvGraphicFramePr>
          <p:nvPr>
            <p:extLst/>
          </p:nvPr>
        </p:nvGraphicFramePr>
        <p:xfrm>
          <a:off x="1796595" y="2033337"/>
          <a:ext cx="8598810" cy="3048327"/>
        </p:xfrm>
        <a:graphic>
          <a:graphicData uri="http://schemas.openxmlformats.org/drawingml/2006/table">
            <a:tbl>
              <a:tblPr firstRow="1" firstCol="1" bandRow="1">
                <a:tableStyleId>{F5AB1C69-6EDB-4FF4-983F-18BD219EF322}</a:tableStyleId>
              </a:tblPr>
              <a:tblGrid>
                <a:gridCol w="1234869">
                  <a:extLst>
                    <a:ext uri="{9D8B030D-6E8A-4147-A177-3AD203B41FA5}">
                      <a16:colId xmlns:a16="http://schemas.microsoft.com/office/drawing/2014/main" val="2406437054"/>
                    </a:ext>
                  </a:extLst>
                </a:gridCol>
                <a:gridCol w="1233982">
                  <a:extLst>
                    <a:ext uri="{9D8B030D-6E8A-4147-A177-3AD203B41FA5}">
                      <a16:colId xmlns:a16="http://schemas.microsoft.com/office/drawing/2014/main" val="2008647800"/>
                    </a:ext>
                  </a:extLst>
                </a:gridCol>
                <a:gridCol w="1233982">
                  <a:extLst>
                    <a:ext uri="{9D8B030D-6E8A-4147-A177-3AD203B41FA5}">
                      <a16:colId xmlns:a16="http://schemas.microsoft.com/office/drawing/2014/main" val="1883330374"/>
                    </a:ext>
                  </a:extLst>
                </a:gridCol>
                <a:gridCol w="1233982">
                  <a:extLst>
                    <a:ext uri="{9D8B030D-6E8A-4147-A177-3AD203B41FA5}">
                      <a16:colId xmlns:a16="http://schemas.microsoft.com/office/drawing/2014/main" val="2630347875"/>
                    </a:ext>
                  </a:extLst>
                </a:gridCol>
                <a:gridCol w="1233982">
                  <a:extLst>
                    <a:ext uri="{9D8B030D-6E8A-4147-A177-3AD203B41FA5}">
                      <a16:colId xmlns:a16="http://schemas.microsoft.com/office/drawing/2014/main" val="3877584811"/>
                    </a:ext>
                  </a:extLst>
                </a:gridCol>
                <a:gridCol w="1234869">
                  <a:extLst>
                    <a:ext uri="{9D8B030D-6E8A-4147-A177-3AD203B41FA5}">
                      <a16:colId xmlns:a16="http://schemas.microsoft.com/office/drawing/2014/main" val="786971429"/>
                    </a:ext>
                  </a:extLst>
                </a:gridCol>
                <a:gridCol w="1193144">
                  <a:extLst>
                    <a:ext uri="{9D8B030D-6E8A-4147-A177-3AD203B41FA5}">
                      <a16:colId xmlns:a16="http://schemas.microsoft.com/office/drawing/2014/main" val="813609144"/>
                    </a:ext>
                  </a:extLst>
                </a:gridCol>
              </a:tblGrid>
              <a:tr h="605202">
                <a:tc>
                  <a:txBody>
                    <a:bodyPr/>
                    <a:lstStyle/>
                    <a:p>
                      <a:pPr algn="ctr">
                        <a:lnSpc>
                          <a:spcPct val="150000"/>
                        </a:lnSpc>
                        <a:spcAft>
                          <a:spcPts val="0"/>
                        </a:spcAft>
                      </a:pPr>
                      <a:r>
                        <a:rPr lang="zh-CN" sz="2000" kern="100">
                          <a:effectLst/>
                        </a:rPr>
                        <a:t>沟通计划</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沟通方式</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对内</a:t>
                      </a:r>
                      <a:r>
                        <a:rPr lang="en-US" sz="2000" kern="100">
                          <a:effectLst/>
                        </a:rPr>
                        <a:t>/</a:t>
                      </a:r>
                      <a:r>
                        <a:rPr lang="zh-CN" sz="2000" kern="100">
                          <a:effectLst/>
                        </a:rPr>
                        <a:t>对外</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沟通地点</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沟通时间</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参与人员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产出</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49531479"/>
                  </a:ext>
                </a:extLst>
              </a:tr>
              <a:tr h="529452">
                <a:tc>
                  <a:txBody>
                    <a:bodyPr/>
                    <a:lstStyle/>
                    <a:p>
                      <a:pPr algn="just">
                        <a:lnSpc>
                          <a:spcPct val="150000"/>
                        </a:lnSpc>
                        <a:spcAft>
                          <a:spcPts val="0"/>
                        </a:spcAft>
                      </a:pPr>
                      <a:r>
                        <a:rPr lang="zh-CN" sz="2000" kern="100">
                          <a:effectLst/>
                        </a:rPr>
                        <a:t>日常沟通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面谈</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对内</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看情况</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看情况</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全体成员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无</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09083604"/>
                  </a:ext>
                </a:extLst>
              </a:tr>
              <a:tr h="529452">
                <a:tc>
                  <a:txBody>
                    <a:bodyPr/>
                    <a:lstStyle/>
                    <a:p>
                      <a:pPr algn="just">
                        <a:lnSpc>
                          <a:spcPct val="150000"/>
                        </a:lnSpc>
                        <a:spcAft>
                          <a:spcPts val="0"/>
                        </a:spcAft>
                      </a:pPr>
                      <a:r>
                        <a:rPr lang="zh-CN" sz="2000" kern="100">
                          <a:effectLst/>
                        </a:rPr>
                        <a:t>日常沟通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微信</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对内</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网络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待定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全体成员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无</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69283793"/>
                  </a:ext>
                </a:extLst>
              </a:tr>
              <a:tr h="1127220">
                <a:tc>
                  <a:txBody>
                    <a:bodyPr/>
                    <a:lstStyle/>
                    <a:p>
                      <a:pPr algn="just">
                        <a:lnSpc>
                          <a:spcPct val="150000"/>
                        </a:lnSpc>
                        <a:spcAft>
                          <a:spcPts val="0"/>
                        </a:spcAft>
                      </a:pPr>
                      <a:r>
                        <a:rPr lang="zh-CN" sz="2000" kern="100">
                          <a:effectLst/>
                        </a:rPr>
                        <a:t>紧急会议</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座谈会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对内</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弘毅</a:t>
                      </a:r>
                      <a:r>
                        <a:rPr lang="en-US" sz="2000" kern="100">
                          <a:effectLst/>
                        </a:rPr>
                        <a:t>B2-206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待定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全体成员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dirty="0">
                          <a:effectLst/>
                        </a:rPr>
                        <a:t>会议记录</a:t>
                      </a:r>
                      <a:r>
                        <a:rPr lang="en-US" sz="2000" kern="100" dirty="0">
                          <a:effectLst/>
                        </a:rPr>
                        <a:t>/</a:t>
                      </a:r>
                      <a:r>
                        <a:rPr lang="zh-CN" sz="2000" kern="100" dirty="0">
                          <a:effectLst/>
                        </a:rPr>
                        <a:t>录音</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10349522"/>
                  </a:ext>
                </a:extLst>
              </a:tr>
            </a:tbl>
          </a:graphicData>
        </a:graphic>
      </p:graphicFrame>
      <p:graphicFrame>
        <p:nvGraphicFramePr>
          <p:cNvPr id="5" name="表格 4">
            <a:extLst>
              <a:ext uri="{FF2B5EF4-FFF2-40B4-BE49-F238E27FC236}">
                <a16:creationId xmlns:a16="http://schemas.microsoft.com/office/drawing/2014/main" id="{98244099-8C8E-4D51-8E4A-8EAE786FB6C8}"/>
              </a:ext>
            </a:extLst>
          </p:cNvPr>
          <p:cNvGraphicFramePr>
            <a:graphicFrameLocks noGrp="1"/>
          </p:cNvGraphicFramePr>
          <p:nvPr>
            <p:extLst>
              <p:ext uri="{D42A27DB-BD31-4B8C-83A1-F6EECF244321}">
                <p14:modId xmlns:p14="http://schemas.microsoft.com/office/powerpoint/2010/main" val="780679988"/>
              </p:ext>
            </p:extLst>
          </p:nvPr>
        </p:nvGraphicFramePr>
        <p:xfrm>
          <a:off x="745961" y="1519878"/>
          <a:ext cx="10700080" cy="4941815"/>
        </p:xfrm>
        <a:graphic>
          <a:graphicData uri="http://schemas.openxmlformats.org/drawingml/2006/table">
            <a:tbl>
              <a:tblPr firstRow="1" firstCol="1" bandRow="1">
                <a:tableStyleId>{F5AB1C69-6EDB-4FF4-983F-18BD219EF322}</a:tableStyleId>
              </a:tblPr>
              <a:tblGrid>
                <a:gridCol w="1337510">
                  <a:extLst>
                    <a:ext uri="{9D8B030D-6E8A-4147-A177-3AD203B41FA5}">
                      <a16:colId xmlns:a16="http://schemas.microsoft.com/office/drawing/2014/main" val="3017031835"/>
                    </a:ext>
                  </a:extLst>
                </a:gridCol>
                <a:gridCol w="1337510">
                  <a:extLst>
                    <a:ext uri="{9D8B030D-6E8A-4147-A177-3AD203B41FA5}">
                      <a16:colId xmlns:a16="http://schemas.microsoft.com/office/drawing/2014/main" val="2426329567"/>
                    </a:ext>
                  </a:extLst>
                </a:gridCol>
                <a:gridCol w="1337510">
                  <a:extLst>
                    <a:ext uri="{9D8B030D-6E8A-4147-A177-3AD203B41FA5}">
                      <a16:colId xmlns:a16="http://schemas.microsoft.com/office/drawing/2014/main" val="266936170"/>
                    </a:ext>
                  </a:extLst>
                </a:gridCol>
                <a:gridCol w="1337510">
                  <a:extLst>
                    <a:ext uri="{9D8B030D-6E8A-4147-A177-3AD203B41FA5}">
                      <a16:colId xmlns:a16="http://schemas.microsoft.com/office/drawing/2014/main" val="1021485170"/>
                    </a:ext>
                  </a:extLst>
                </a:gridCol>
                <a:gridCol w="1337510">
                  <a:extLst>
                    <a:ext uri="{9D8B030D-6E8A-4147-A177-3AD203B41FA5}">
                      <a16:colId xmlns:a16="http://schemas.microsoft.com/office/drawing/2014/main" val="3255638322"/>
                    </a:ext>
                  </a:extLst>
                </a:gridCol>
                <a:gridCol w="1337510">
                  <a:extLst>
                    <a:ext uri="{9D8B030D-6E8A-4147-A177-3AD203B41FA5}">
                      <a16:colId xmlns:a16="http://schemas.microsoft.com/office/drawing/2014/main" val="1572389041"/>
                    </a:ext>
                  </a:extLst>
                </a:gridCol>
                <a:gridCol w="1337510">
                  <a:extLst>
                    <a:ext uri="{9D8B030D-6E8A-4147-A177-3AD203B41FA5}">
                      <a16:colId xmlns:a16="http://schemas.microsoft.com/office/drawing/2014/main" val="2752258861"/>
                    </a:ext>
                  </a:extLst>
                </a:gridCol>
                <a:gridCol w="1337510">
                  <a:extLst>
                    <a:ext uri="{9D8B030D-6E8A-4147-A177-3AD203B41FA5}">
                      <a16:colId xmlns:a16="http://schemas.microsoft.com/office/drawing/2014/main" val="3448655787"/>
                    </a:ext>
                  </a:extLst>
                </a:gridCol>
              </a:tblGrid>
              <a:tr h="0">
                <a:tc gridSpan="8">
                  <a:txBody>
                    <a:bodyPr/>
                    <a:lstStyle/>
                    <a:p>
                      <a:pPr algn="ctr">
                        <a:lnSpc>
                          <a:spcPct val="150000"/>
                        </a:lnSpc>
                        <a:spcAft>
                          <a:spcPts val="0"/>
                        </a:spcAft>
                      </a:pPr>
                      <a:r>
                        <a:rPr lang="zh-CN" sz="1800" kern="100" dirty="0">
                          <a:effectLst/>
                        </a:rPr>
                        <a:t>资源日历</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70238240"/>
                  </a:ext>
                </a:extLst>
              </a:tr>
              <a:tr h="283723">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周日</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周一</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周二</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周三</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周四</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周五</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周六</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20489144"/>
                  </a:ext>
                </a:extLst>
              </a:tr>
              <a:tr h="913202">
                <a:tc>
                  <a:txBody>
                    <a:bodyPr/>
                    <a:lstStyle/>
                    <a:p>
                      <a:pPr algn="just">
                        <a:lnSpc>
                          <a:spcPct val="150000"/>
                        </a:lnSpc>
                        <a:spcAft>
                          <a:spcPts val="0"/>
                        </a:spcAft>
                      </a:pPr>
                      <a:r>
                        <a:rPr lang="zh-CN" sz="1800" kern="100" dirty="0">
                          <a:effectLst/>
                        </a:rPr>
                        <a:t>上午</a:t>
                      </a:r>
                      <a:r>
                        <a:rPr lang="en-US" sz="1800" kern="100" dirty="0">
                          <a:effectLst/>
                        </a:rPr>
                        <a:t>1</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沈、叶、骆、杨、徐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dirty="0">
                          <a:effectLst/>
                        </a:rPr>
                        <a:t>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骆、杨、徐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61904079"/>
                  </a:ext>
                </a:extLst>
              </a:tr>
              <a:tr h="596746">
                <a:tc>
                  <a:txBody>
                    <a:bodyPr/>
                    <a:lstStyle/>
                    <a:p>
                      <a:pPr algn="just">
                        <a:lnSpc>
                          <a:spcPct val="150000"/>
                        </a:lnSpc>
                        <a:spcAft>
                          <a:spcPts val="0"/>
                        </a:spcAft>
                      </a:pPr>
                      <a:r>
                        <a:rPr lang="zh-CN" sz="1800" kern="100">
                          <a:effectLst/>
                        </a:rPr>
                        <a:t>上午</a:t>
                      </a: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沈、杨、徐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29552969"/>
                  </a:ext>
                </a:extLst>
              </a:tr>
              <a:tr h="596746">
                <a:tc>
                  <a:txBody>
                    <a:bodyPr/>
                    <a:lstStyle/>
                    <a:p>
                      <a:pPr algn="just">
                        <a:lnSpc>
                          <a:spcPct val="150000"/>
                        </a:lnSpc>
                        <a:spcAft>
                          <a:spcPts val="0"/>
                        </a:spcAft>
                      </a:pPr>
                      <a:r>
                        <a:rPr lang="zh-CN" sz="1800" kern="100">
                          <a:effectLst/>
                        </a:rPr>
                        <a:t>下午</a:t>
                      </a:r>
                      <a:r>
                        <a:rPr lang="en-US" sz="1800" kern="100">
                          <a:effectLst/>
                        </a:rPr>
                        <a:t>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沈、杨、徐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叶</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叶、杨、徐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22337239"/>
                  </a:ext>
                </a:extLst>
              </a:tr>
              <a:tr h="596746">
                <a:tc>
                  <a:txBody>
                    <a:bodyPr/>
                    <a:lstStyle/>
                    <a:p>
                      <a:pPr algn="just">
                        <a:lnSpc>
                          <a:spcPct val="150000"/>
                        </a:lnSpc>
                        <a:spcAft>
                          <a:spcPts val="0"/>
                        </a:spcAft>
                      </a:pPr>
                      <a:r>
                        <a:rPr lang="zh-CN" sz="1800" kern="100">
                          <a:effectLst/>
                        </a:rPr>
                        <a:t>下午</a:t>
                      </a: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沈、叶、骆</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叶、杨、徐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52103848"/>
                  </a:ext>
                </a:extLst>
              </a:tr>
              <a:tr h="596746">
                <a:tc>
                  <a:txBody>
                    <a:bodyPr/>
                    <a:lstStyle/>
                    <a:p>
                      <a:pPr algn="just">
                        <a:lnSpc>
                          <a:spcPct val="150000"/>
                        </a:lnSpc>
                        <a:spcAft>
                          <a:spcPts val="0"/>
                        </a:spcAft>
                      </a:pPr>
                      <a:r>
                        <a:rPr lang="zh-CN" sz="1800" kern="100">
                          <a:effectLst/>
                        </a:rPr>
                        <a:t>晚上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骆</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沈、叶、骆、杨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沈、叶、骆、徐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沈、杨、徐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45483195"/>
                  </a:ext>
                </a:extLst>
              </a:tr>
              <a:tr h="280290">
                <a:tc gridSpan="8">
                  <a:txBody>
                    <a:bodyPr/>
                    <a:lstStyle/>
                    <a:p>
                      <a:pPr algn="just">
                        <a:lnSpc>
                          <a:spcPct val="150000"/>
                        </a:lnSpc>
                        <a:spcAft>
                          <a:spcPts val="0"/>
                        </a:spcAft>
                      </a:pPr>
                      <a:r>
                        <a:rPr lang="zh-CN" sz="1800" kern="100" dirty="0">
                          <a:effectLst/>
                        </a:rPr>
                        <a:t>场地资源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501295631"/>
                  </a:ext>
                </a:extLst>
              </a:tr>
              <a:tr h="280290">
                <a:tc gridSpan="4">
                  <a:txBody>
                    <a:bodyPr/>
                    <a:lstStyle/>
                    <a:p>
                      <a:pPr algn="just">
                        <a:lnSpc>
                          <a:spcPct val="150000"/>
                        </a:lnSpc>
                        <a:spcAft>
                          <a:spcPts val="0"/>
                        </a:spcAft>
                      </a:pPr>
                      <a:r>
                        <a:rPr lang="zh-CN" sz="1800" kern="100" dirty="0">
                          <a:effectLst/>
                        </a:rPr>
                        <a:t>会议室</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just">
                        <a:lnSpc>
                          <a:spcPct val="150000"/>
                        </a:lnSpc>
                        <a:spcAft>
                          <a:spcPts val="0"/>
                        </a:spcAft>
                      </a:pPr>
                      <a:r>
                        <a:rPr lang="zh-CN" sz="1800" kern="100" dirty="0">
                          <a:effectLst/>
                        </a:rPr>
                        <a:t>周二晚，周五晚</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97311361"/>
                  </a:ext>
                </a:extLst>
              </a:tr>
            </a:tbl>
          </a:graphicData>
        </a:graphic>
      </p:graphicFrame>
    </p:spTree>
    <p:extLst>
      <p:ext uri="{BB962C8B-B14F-4D97-AF65-F5344CB8AC3E}">
        <p14:creationId xmlns:p14="http://schemas.microsoft.com/office/powerpoint/2010/main" val="17932521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anim calcmode="lin" valueType="num">
                                      <p:cBhvr>
                                        <p:cTn id="18" dur="500" fill="hold"/>
                                        <p:tgtEl>
                                          <p:spTgt spid="6"/>
                                        </p:tgtEl>
                                        <p:attrNameLst>
                                          <p:attrName>ppt_x</p:attrName>
                                        </p:attrNameLst>
                                      </p:cBhvr>
                                      <p:tavLst>
                                        <p:tav tm="0">
                                          <p:val>
                                            <p:strVal val="#ppt_x"/>
                                          </p:val>
                                        </p:tav>
                                        <p:tav tm="100000">
                                          <p:val>
                                            <p:strVal val="#ppt_x"/>
                                          </p:val>
                                        </p:tav>
                                      </p:tavLst>
                                    </p:anim>
                                    <p:anim calcmode="lin" valueType="num">
                                      <p:cBhvr>
                                        <p:cTn id="19"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xit" presetSubtype="0" fill="hold" nodeType="clickEffect">
                                  <p:stCondLst>
                                    <p:cond delay="0"/>
                                  </p:stCondLst>
                                  <p:childTnLst>
                                    <p:animEffect transition="out" filter="fade">
                                      <p:cBhvr>
                                        <p:cTn id="23" dur="500"/>
                                        <p:tgtEl>
                                          <p:spTgt spid="6"/>
                                        </p:tgtEl>
                                      </p:cBhvr>
                                    </p:animEffect>
                                    <p:anim calcmode="lin" valueType="num">
                                      <p:cBhvr>
                                        <p:cTn id="24" dur="500"/>
                                        <p:tgtEl>
                                          <p:spTgt spid="6"/>
                                        </p:tgtEl>
                                        <p:attrNameLst>
                                          <p:attrName>ppt_x</p:attrName>
                                        </p:attrNameLst>
                                      </p:cBhvr>
                                      <p:tavLst>
                                        <p:tav tm="0">
                                          <p:val>
                                            <p:strVal val="ppt_x"/>
                                          </p:val>
                                        </p:tav>
                                        <p:tav tm="100000">
                                          <p:val>
                                            <p:strVal val="ppt_x"/>
                                          </p:val>
                                        </p:tav>
                                      </p:tavLst>
                                    </p:anim>
                                    <p:anim calcmode="lin" valueType="num">
                                      <p:cBhvr>
                                        <p:cTn id="25" dur="500"/>
                                        <p:tgtEl>
                                          <p:spTgt spid="6"/>
                                        </p:tgtEl>
                                        <p:attrNameLst>
                                          <p:attrName>ppt_y</p:attrName>
                                        </p:attrNameLst>
                                      </p:cBhvr>
                                      <p:tavLst>
                                        <p:tav tm="0">
                                          <p:val>
                                            <p:strVal val="ppt_y"/>
                                          </p:val>
                                        </p:tav>
                                        <p:tav tm="100000">
                                          <p:val>
                                            <p:strVal val="ppt_y+.1"/>
                                          </p:val>
                                        </p:tav>
                                      </p:tavLst>
                                    </p:anim>
                                    <p:set>
                                      <p:cBhvr>
                                        <p:cTn id="26" dur="1" fill="hold">
                                          <p:stCondLst>
                                            <p:cond delay="499"/>
                                          </p:stCondLst>
                                        </p:cTn>
                                        <p:tgtEl>
                                          <p:spTgt spid="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anim calcmode="lin" valueType="num">
                                      <p:cBhvr>
                                        <p:cTn id="32" dur="500" fill="hold"/>
                                        <p:tgtEl>
                                          <p:spTgt spid="3"/>
                                        </p:tgtEl>
                                        <p:attrNameLst>
                                          <p:attrName>ppt_x</p:attrName>
                                        </p:attrNameLst>
                                      </p:cBhvr>
                                      <p:tavLst>
                                        <p:tav tm="0">
                                          <p:val>
                                            <p:strVal val="#ppt_x"/>
                                          </p:val>
                                        </p:tav>
                                        <p:tav tm="100000">
                                          <p:val>
                                            <p:strVal val="#ppt_x"/>
                                          </p:val>
                                        </p:tav>
                                      </p:tavLst>
                                    </p:anim>
                                    <p:anim calcmode="lin" valueType="num">
                                      <p:cBhvr>
                                        <p:cTn id="33"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7" presetClass="exit" presetSubtype="0" fill="hold" nodeType="clickEffect">
                                  <p:stCondLst>
                                    <p:cond delay="0"/>
                                  </p:stCondLst>
                                  <p:childTnLst>
                                    <p:animEffect transition="out" filter="fade">
                                      <p:cBhvr>
                                        <p:cTn id="37" dur="500"/>
                                        <p:tgtEl>
                                          <p:spTgt spid="3"/>
                                        </p:tgtEl>
                                      </p:cBhvr>
                                    </p:animEffect>
                                    <p:anim calcmode="lin" valueType="num">
                                      <p:cBhvr>
                                        <p:cTn id="38" dur="500"/>
                                        <p:tgtEl>
                                          <p:spTgt spid="3"/>
                                        </p:tgtEl>
                                        <p:attrNameLst>
                                          <p:attrName>ppt_x</p:attrName>
                                        </p:attrNameLst>
                                      </p:cBhvr>
                                      <p:tavLst>
                                        <p:tav tm="0">
                                          <p:val>
                                            <p:strVal val="ppt_x"/>
                                          </p:val>
                                        </p:tav>
                                        <p:tav tm="100000">
                                          <p:val>
                                            <p:strVal val="ppt_x"/>
                                          </p:val>
                                        </p:tav>
                                      </p:tavLst>
                                    </p:anim>
                                    <p:anim calcmode="lin" valueType="num">
                                      <p:cBhvr>
                                        <p:cTn id="39" dur="500"/>
                                        <p:tgtEl>
                                          <p:spTgt spid="3"/>
                                        </p:tgtEl>
                                        <p:attrNameLst>
                                          <p:attrName>ppt_y</p:attrName>
                                        </p:attrNameLst>
                                      </p:cBhvr>
                                      <p:tavLst>
                                        <p:tav tm="0">
                                          <p:val>
                                            <p:strVal val="ppt_y"/>
                                          </p:val>
                                        </p:tav>
                                        <p:tav tm="100000">
                                          <p:val>
                                            <p:strVal val="ppt_y-.1"/>
                                          </p:val>
                                        </p:tav>
                                      </p:tavLst>
                                    </p:anim>
                                    <p:set>
                                      <p:cBhvr>
                                        <p:cTn id="40" dur="1" fill="hold">
                                          <p:stCondLst>
                                            <p:cond delay="499"/>
                                          </p:stCondLst>
                                        </p:cTn>
                                        <p:tgtEl>
                                          <p:spTgt spid="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50" presetClass="entr" presetSubtype="0" decel="10000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p:cTn id="45" dur="500" fill="hold"/>
                                        <p:tgtEl>
                                          <p:spTgt spid="5"/>
                                        </p:tgtEl>
                                        <p:attrNameLst>
                                          <p:attrName>ppt_w</p:attrName>
                                        </p:attrNameLst>
                                      </p:cBhvr>
                                      <p:tavLst>
                                        <p:tav tm="0">
                                          <p:val>
                                            <p:strVal val="#ppt_w+.3"/>
                                          </p:val>
                                        </p:tav>
                                        <p:tav tm="100000">
                                          <p:val>
                                            <p:strVal val="#ppt_w"/>
                                          </p:val>
                                        </p:tav>
                                      </p:tavLst>
                                    </p:anim>
                                    <p:anim calcmode="lin" valueType="num">
                                      <p:cBhvr>
                                        <p:cTn id="46" dur="500" fill="hold"/>
                                        <p:tgtEl>
                                          <p:spTgt spid="5"/>
                                        </p:tgtEl>
                                        <p:attrNameLst>
                                          <p:attrName>ppt_h</p:attrName>
                                        </p:attrNameLst>
                                      </p:cBhvr>
                                      <p:tavLst>
                                        <p:tav tm="0">
                                          <p:val>
                                            <p:strVal val="#ppt_h"/>
                                          </p:val>
                                        </p:tav>
                                        <p:tav tm="100000">
                                          <p:val>
                                            <p:strVal val="#ppt_h"/>
                                          </p:val>
                                        </p:tav>
                                      </p:tavLst>
                                    </p:anim>
                                    <p:animEffect transition="in" filter="fade">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50" presetClass="exit" presetSubtype="0" accel="100000" fill="hold" nodeType="clickEffect">
                                  <p:stCondLst>
                                    <p:cond delay="0"/>
                                  </p:stCondLst>
                                  <p:childTnLst>
                                    <p:anim calcmode="lin" valueType="num">
                                      <p:cBhvr>
                                        <p:cTn id="51" dur="500"/>
                                        <p:tgtEl>
                                          <p:spTgt spid="5"/>
                                        </p:tgtEl>
                                        <p:attrNameLst>
                                          <p:attrName>ppt_w</p:attrName>
                                        </p:attrNameLst>
                                      </p:cBhvr>
                                      <p:tavLst>
                                        <p:tav tm="0">
                                          <p:val>
                                            <p:strVal val="ppt_w"/>
                                          </p:val>
                                        </p:tav>
                                        <p:tav tm="100000">
                                          <p:val>
                                            <p:strVal val="ppt_w+.3"/>
                                          </p:val>
                                        </p:tav>
                                      </p:tavLst>
                                    </p:anim>
                                    <p:anim calcmode="lin" valueType="num">
                                      <p:cBhvr>
                                        <p:cTn id="52" dur="500"/>
                                        <p:tgtEl>
                                          <p:spTgt spid="5"/>
                                        </p:tgtEl>
                                        <p:attrNameLst>
                                          <p:attrName>ppt_h</p:attrName>
                                        </p:attrNameLst>
                                      </p:cBhvr>
                                      <p:tavLst>
                                        <p:tav tm="0">
                                          <p:val>
                                            <p:strVal val="ppt_h"/>
                                          </p:val>
                                        </p:tav>
                                        <p:tav tm="100000">
                                          <p:val>
                                            <p:strVal val="ppt_h"/>
                                          </p:val>
                                        </p:tav>
                                      </p:tavLst>
                                    </p:anim>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风险管理计划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5" name="表格 4">
            <a:extLst>
              <a:ext uri="{FF2B5EF4-FFF2-40B4-BE49-F238E27FC236}">
                <a16:creationId xmlns:a16="http://schemas.microsoft.com/office/drawing/2014/main" id="{6F0A2454-CEE1-43C0-8FB9-1A1F90BB9DBC}"/>
              </a:ext>
            </a:extLst>
          </p:cNvPr>
          <p:cNvGraphicFramePr>
            <a:graphicFrameLocks noGrp="1"/>
          </p:cNvGraphicFramePr>
          <p:nvPr>
            <p:extLst>
              <p:ext uri="{D42A27DB-BD31-4B8C-83A1-F6EECF244321}">
                <p14:modId xmlns:p14="http://schemas.microsoft.com/office/powerpoint/2010/main" val="2940841002"/>
              </p:ext>
            </p:extLst>
          </p:nvPr>
        </p:nvGraphicFramePr>
        <p:xfrm>
          <a:off x="2273757" y="1662533"/>
          <a:ext cx="8614851" cy="4822509"/>
        </p:xfrm>
        <a:graphic>
          <a:graphicData uri="http://schemas.openxmlformats.org/drawingml/2006/table">
            <a:tbl>
              <a:tblPr firstRow="1" firstCol="1" bandRow="1">
                <a:tableStyleId>{F5AB1C69-6EDB-4FF4-983F-18BD219EF322}</a:tableStyleId>
              </a:tblPr>
              <a:tblGrid>
                <a:gridCol w="1282966">
                  <a:extLst>
                    <a:ext uri="{9D8B030D-6E8A-4147-A177-3AD203B41FA5}">
                      <a16:colId xmlns:a16="http://schemas.microsoft.com/office/drawing/2014/main" val="3983687387"/>
                    </a:ext>
                  </a:extLst>
                </a:gridCol>
                <a:gridCol w="1282966">
                  <a:extLst>
                    <a:ext uri="{9D8B030D-6E8A-4147-A177-3AD203B41FA5}">
                      <a16:colId xmlns:a16="http://schemas.microsoft.com/office/drawing/2014/main" val="4235684585"/>
                    </a:ext>
                  </a:extLst>
                </a:gridCol>
                <a:gridCol w="1034182">
                  <a:extLst>
                    <a:ext uri="{9D8B030D-6E8A-4147-A177-3AD203B41FA5}">
                      <a16:colId xmlns:a16="http://schemas.microsoft.com/office/drawing/2014/main" val="2633866435"/>
                    </a:ext>
                  </a:extLst>
                </a:gridCol>
                <a:gridCol w="1706990">
                  <a:extLst>
                    <a:ext uri="{9D8B030D-6E8A-4147-A177-3AD203B41FA5}">
                      <a16:colId xmlns:a16="http://schemas.microsoft.com/office/drawing/2014/main" val="1157141489"/>
                    </a:ext>
                  </a:extLst>
                </a:gridCol>
                <a:gridCol w="1706990">
                  <a:extLst>
                    <a:ext uri="{9D8B030D-6E8A-4147-A177-3AD203B41FA5}">
                      <a16:colId xmlns:a16="http://schemas.microsoft.com/office/drawing/2014/main" val="2899894014"/>
                    </a:ext>
                  </a:extLst>
                </a:gridCol>
                <a:gridCol w="1600757">
                  <a:extLst>
                    <a:ext uri="{9D8B030D-6E8A-4147-A177-3AD203B41FA5}">
                      <a16:colId xmlns:a16="http://schemas.microsoft.com/office/drawing/2014/main" val="132495018"/>
                    </a:ext>
                  </a:extLst>
                </a:gridCol>
              </a:tblGrid>
              <a:tr h="524775">
                <a:tc>
                  <a:txBody>
                    <a:bodyPr/>
                    <a:lstStyle/>
                    <a:p>
                      <a:pPr algn="just">
                        <a:lnSpc>
                          <a:spcPct val="150000"/>
                        </a:lnSpc>
                        <a:spcAft>
                          <a:spcPts val="0"/>
                        </a:spcAft>
                      </a:pPr>
                      <a:r>
                        <a:rPr lang="en-US" sz="1800" kern="100" dirty="0">
                          <a:effectLst/>
                        </a:rPr>
                        <a:t>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dirty="0">
                          <a:effectLst/>
                        </a:rPr>
                        <a:t>定性描述</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dirty="0">
                          <a:effectLst/>
                        </a:rPr>
                        <a:t>进度</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a:effectLst/>
                        </a:rPr>
                        <a:t>成本</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a:effectLst/>
                        </a:rPr>
                        <a:t>质量</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dirty="0">
                          <a:effectLst/>
                        </a:rPr>
                        <a:t>范围</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35100867"/>
                  </a:ext>
                </a:extLst>
              </a:tr>
              <a:tr h="1122403">
                <a:tc rowSpan="3">
                  <a:txBody>
                    <a:bodyPr/>
                    <a:lstStyle/>
                    <a:p>
                      <a:pPr algn="ctr">
                        <a:lnSpc>
                          <a:spcPct val="150000"/>
                        </a:lnSpc>
                        <a:spcAft>
                          <a:spcPts val="0"/>
                        </a:spcAft>
                      </a:pPr>
                      <a:r>
                        <a:rPr lang="zh-CN" sz="1800" kern="100" dirty="0">
                          <a:effectLst/>
                        </a:rPr>
                        <a:t>影响</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高</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进度延期</a:t>
                      </a:r>
                      <a:r>
                        <a:rPr lang="en-US" altLang="zh-CN" sz="1800" kern="100" dirty="0">
                          <a:effectLst/>
                        </a:rPr>
                        <a:t>1</a:t>
                      </a:r>
                      <a:r>
                        <a:rPr lang="zh-CN" sz="1800" kern="100" dirty="0">
                          <a:effectLst/>
                        </a:rPr>
                        <a:t>个月以上</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成本超支</a:t>
                      </a:r>
                      <a:r>
                        <a:rPr lang="en-US" sz="1800" kern="100" dirty="0">
                          <a:effectLst/>
                        </a:rPr>
                        <a:t>20%</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项目最终结果实际无法使用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每月重大变更大于</a:t>
                      </a:r>
                      <a:r>
                        <a:rPr lang="en-US" altLang="zh-CN" sz="1800" kern="100" dirty="0">
                          <a:effectLst/>
                        </a:rPr>
                        <a:t>8</a:t>
                      </a:r>
                      <a:r>
                        <a:rPr lang="zh-CN" sz="1800" kern="100" dirty="0">
                          <a:effectLst/>
                        </a:rPr>
                        <a:t>起</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86733943"/>
                  </a:ext>
                </a:extLst>
              </a:tr>
              <a:tr h="1122403">
                <a:tc vMerge="1">
                  <a:txBody>
                    <a:bodyPr/>
                    <a:lstStyle/>
                    <a:p>
                      <a:endParaRPr lang="zh-CN" altLang="en-US"/>
                    </a:p>
                  </a:txBody>
                  <a:tcPr/>
                </a:tc>
                <a:tc>
                  <a:txBody>
                    <a:bodyPr/>
                    <a:lstStyle/>
                    <a:p>
                      <a:pPr algn="just">
                        <a:lnSpc>
                          <a:spcPct val="150000"/>
                        </a:lnSpc>
                        <a:spcAft>
                          <a:spcPts val="0"/>
                        </a:spcAft>
                      </a:pPr>
                      <a:r>
                        <a:rPr lang="zh-CN" sz="1800" kern="100">
                          <a:effectLst/>
                        </a:rPr>
                        <a:t>中</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进度延期</a:t>
                      </a:r>
                      <a:r>
                        <a:rPr lang="zh-CN" altLang="en-US" sz="1800" kern="100" dirty="0">
                          <a:effectLst/>
                        </a:rPr>
                        <a:t>半个月至一个月</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成本超支</a:t>
                      </a:r>
                      <a:r>
                        <a:rPr lang="en-US" sz="1800" kern="100">
                          <a:effectLst/>
                        </a:rPr>
                        <a:t>10%</a:t>
                      </a:r>
                      <a:r>
                        <a:rPr lang="zh-CN" sz="1800" kern="100">
                          <a:effectLst/>
                        </a:rPr>
                        <a:t>～</a:t>
                      </a:r>
                      <a:r>
                        <a:rPr lang="en-US" sz="1800" kern="100">
                          <a:effectLst/>
                        </a:rPr>
                        <a:t>20%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altLang="en-US" sz="1800" kern="100" dirty="0">
                          <a:effectLst/>
                        </a:rPr>
                        <a:t>客户明确表示项目与实际目标偏差大</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每月重大变更大于</a:t>
                      </a:r>
                      <a:r>
                        <a:rPr lang="en-US" altLang="zh-CN" sz="1800" kern="100" dirty="0">
                          <a:effectLst/>
                        </a:rPr>
                        <a:t>3</a:t>
                      </a:r>
                      <a:r>
                        <a:rPr lang="zh-CN" sz="1800" kern="100" dirty="0">
                          <a:effectLst/>
                        </a:rPr>
                        <a:t>起</a:t>
                      </a:r>
                      <a:r>
                        <a:rPr lang="zh-CN" altLang="en-US" sz="1800" kern="100" dirty="0">
                          <a:effectLst/>
                        </a:rPr>
                        <a:t>小于八起</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12764280"/>
                  </a:ext>
                </a:extLst>
              </a:tr>
              <a:tr h="1511354">
                <a:tc vMerge="1">
                  <a:txBody>
                    <a:bodyPr/>
                    <a:lstStyle/>
                    <a:p>
                      <a:endParaRPr lang="zh-CN" altLang="en-US"/>
                    </a:p>
                  </a:txBody>
                  <a:tcPr/>
                </a:tc>
                <a:tc>
                  <a:txBody>
                    <a:bodyPr/>
                    <a:lstStyle/>
                    <a:p>
                      <a:pPr algn="just">
                        <a:lnSpc>
                          <a:spcPct val="150000"/>
                        </a:lnSpc>
                        <a:spcAft>
                          <a:spcPts val="0"/>
                        </a:spcAft>
                      </a:pPr>
                      <a:r>
                        <a:rPr lang="zh-CN" sz="1800" kern="100">
                          <a:effectLst/>
                        </a:rPr>
                        <a:t>低</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进度延期一周以内</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成本超支小于</a:t>
                      </a:r>
                      <a:r>
                        <a:rPr lang="en-US" altLang="zh-CN" sz="1800" kern="100" dirty="0">
                          <a:effectLst/>
                        </a:rPr>
                        <a:t>10</a:t>
                      </a:r>
                      <a:r>
                        <a:rPr lang="en-US" sz="1800" kern="100" dirty="0">
                          <a:effectLst/>
                        </a:rPr>
                        <a:t>%</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altLang="en-US" sz="1800" kern="100" dirty="0">
                          <a:effectLst/>
                        </a:rPr>
                        <a:t>客户明确表示项目需要少量修改</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每月变更</a:t>
                      </a:r>
                      <a:r>
                        <a:rPr lang="zh-CN" altLang="en-US" sz="1800" kern="100" dirty="0">
                          <a:effectLst/>
                        </a:rPr>
                        <a:t>小</a:t>
                      </a:r>
                      <a:r>
                        <a:rPr lang="zh-CN" sz="1800" kern="100" dirty="0">
                          <a:effectLst/>
                        </a:rPr>
                        <a:t>于</a:t>
                      </a:r>
                      <a:r>
                        <a:rPr lang="en-US" altLang="zh-CN" sz="1800" kern="100" dirty="0">
                          <a:effectLst/>
                        </a:rPr>
                        <a:t>3</a:t>
                      </a:r>
                      <a:r>
                        <a:rPr lang="zh-CN" sz="1800" kern="100" dirty="0">
                          <a:effectLst/>
                        </a:rPr>
                        <a:t>起</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79653778"/>
                  </a:ext>
                </a:extLst>
              </a:tr>
            </a:tbl>
          </a:graphicData>
        </a:graphic>
      </p:graphicFrame>
      <p:graphicFrame>
        <p:nvGraphicFramePr>
          <p:cNvPr id="2" name="表格 1">
            <a:extLst>
              <a:ext uri="{FF2B5EF4-FFF2-40B4-BE49-F238E27FC236}">
                <a16:creationId xmlns:a16="http://schemas.microsoft.com/office/drawing/2014/main" id="{ED675F09-27CF-4568-AC33-825F0614ED9F}"/>
              </a:ext>
            </a:extLst>
          </p:cNvPr>
          <p:cNvGraphicFramePr>
            <a:graphicFrameLocks noGrp="1"/>
          </p:cNvGraphicFramePr>
          <p:nvPr>
            <p:extLst>
              <p:ext uri="{D42A27DB-BD31-4B8C-83A1-F6EECF244321}">
                <p14:modId xmlns:p14="http://schemas.microsoft.com/office/powerpoint/2010/main" val="2632687086"/>
              </p:ext>
            </p:extLst>
          </p:nvPr>
        </p:nvGraphicFramePr>
        <p:xfrm>
          <a:off x="344904" y="766247"/>
          <a:ext cx="11502190" cy="5438963"/>
        </p:xfrm>
        <a:graphic>
          <a:graphicData uri="http://schemas.openxmlformats.org/drawingml/2006/table">
            <a:tbl>
              <a:tblPr firstRow="1" firstCol="1" bandRow="1">
                <a:tableStyleId>{F5AB1C69-6EDB-4FF4-983F-18BD219EF322}</a:tableStyleId>
              </a:tblPr>
              <a:tblGrid>
                <a:gridCol w="609600">
                  <a:extLst>
                    <a:ext uri="{9D8B030D-6E8A-4147-A177-3AD203B41FA5}">
                      <a16:colId xmlns:a16="http://schemas.microsoft.com/office/drawing/2014/main" val="2228313462"/>
                    </a:ext>
                  </a:extLst>
                </a:gridCol>
                <a:gridCol w="2775284">
                  <a:extLst>
                    <a:ext uri="{9D8B030D-6E8A-4147-A177-3AD203B41FA5}">
                      <a16:colId xmlns:a16="http://schemas.microsoft.com/office/drawing/2014/main" val="2082253064"/>
                    </a:ext>
                  </a:extLst>
                </a:gridCol>
                <a:gridCol w="1042737">
                  <a:extLst>
                    <a:ext uri="{9D8B030D-6E8A-4147-A177-3AD203B41FA5}">
                      <a16:colId xmlns:a16="http://schemas.microsoft.com/office/drawing/2014/main" val="43027634"/>
                    </a:ext>
                  </a:extLst>
                </a:gridCol>
                <a:gridCol w="7074569">
                  <a:extLst>
                    <a:ext uri="{9D8B030D-6E8A-4147-A177-3AD203B41FA5}">
                      <a16:colId xmlns:a16="http://schemas.microsoft.com/office/drawing/2014/main" val="1380673307"/>
                    </a:ext>
                  </a:extLst>
                </a:gridCol>
              </a:tblGrid>
              <a:tr h="401051">
                <a:tc>
                  <a:txBody>
                    <a:bodyPr/>
                    <a:lstStyle/>
                    <a:p>
                      <a:pPr marL="0" algn="ctr" defTabSz="914400" rtl="0" eaLnBrk="1" latinLnBrk="0" hangingPunct="1">
                        <a:lnSpc>
                          <a:spcPct val="150000"/>
                        </a:lnSpc>
                        <a:spcAft>
                          <a:spcPts val="0"/>
                        </a:spcAft>
                      </a:pPr>
                      <a:r>
                        <a:rPr lang="zh-CN" altLang="en-US" sz="1600" kern="100" dirty="0">
                          <a:effectLst/>
                        </a:rPr>
                        <a:t>序号</a:t>
                      </a:r>
                      <a:endParaRPr lang="zh-CN" altLang="en-US" sz="1600" b="1" kern="100" dirty="0">
                        <a:solidFill>
                          <a:schemeClr val="lt1"/>
                        </a:solidFill>
                        <a:effectLst/>
                        <a:latin typeface="+mn-lt"/>
                        <a:ea typeface="+mn-ea"/>
                        <a:cs typeface="+mn-cs"/>
                      </a:endParaRPr>
                    </a:p>
                  </a:txBody>
                  <a:tcPr marL="65316" marR="65316" marT="0" marB="0"/>
                </a:tc>
                <a:tc>
                  <a:txBody>
                    <a:bodyPr/>
                    <a:lstStyle/>
                    <a:p>
                      <a:pPr marL="0" algn="ctr" defTabSz="914400" rtl="0" eaLnBrk="1" latinLnBrk="0" hangingPunct="1">
                        <a:lnSpc>
                          <a:spcPct val="100000"/>
                        </a:lnSpc>
                        <a:spcAft>
                          <a:spcPts val="0"/>
                        </a:spcAft>
                      </a:pPr>
                      <a:r>
                        <a:rPr lang="zh-CN" altLang="en-US" sz="1600" kern="100" dirty="0">
                          <a:effectLst/>
                        </a:rPr>
                        <a:t>风险名称</a:t>
                      </a:r>
                      <a:endParaRPr lang="zh-CN" altLang="en-US" sz="1600" b="1" kern="100" dirty="0">
                        <a:solidFill>
                          <a:schemeClr val="lt1"/>
                        </a:solidFill>
                        <a:effectLst/>
                        <a:latin typeface="+mn-lt"/>
                        <a:ea typeface="+mn-ea"/>
                        <a:cs typeface="+mn-cs"/>
                      </a:endParaRPr>
                    </a:p>
                  </a:txBody>
                  <a:tcPr marL="65316" marR="65316" marT="0" marB="0" anchor="ctr"/>
                </a:tc>
                <a:tc>
                  <a:txBody>
                    <a:bodyPr/>
                    <a:lstStyle/>
                    <a:p>
                      <a:pPr marL="0" algn="ctr" defTabSz="914400" rtl="0" eaLnBrk="1" latinLnBrk="0" hangingPunct="1">
                        <a:lnSpc>
                          <a:spcPct val="150000"/>
                        </a:lnSpc>
                        <a:spcAft>
                          <a:spcPts val="0"/>
                        </a:spcAft>
                      </a:pPr>
                      <a:r>
                        <a:rPr lang="zh-CN" altLang="en-US" sz="1600" kern="100" dirty="0">
                          <a:effectLst/>
                        </a:rPr>
                        <a:t>风险类别</a:t>
                      </a:r>
                      <a:endParaRPr lang="zh-CN" altLang="en-US" sz="1600" b="1" kern="100" dirty="0">
                        <a:solidFill>
                          <a:schemeClr val="lt1"/>
                        </a:solidFill>
                        <a:effectLst/>
                        <a:latin typeface="+mn-lt"/>
                        <a:ea typeface="+mn-ea"/>
                        <a:cs typeface="+mn-cs"/>
                      </a:endParaRPr>
                    </a:p>
                  </a:txBody>
                  <a:tcPr marL="65316" marR="65316" marT="0" marB="0"/>
                </a:tc>
                <a:tc>
                  <a:txBody>
                    <a:bodyPr/>
                    <a:lstStyle/>
                    <a:p>
                      <a:pPr algn="ctr">
                        <a:lnSpc>
                          <a:spcPct val="150000"/>
                        </a:lnSpc>
                        <a:spcAft>
                          <a:spcPts val="0"/>
                        </a:spcAft>
                      </a:pPr>
                      <a:r>
                        <a:rPr lang="zh-CN" sz="1600" kern="100" dirty="0">
                          <a:effectLst/>
                        </a:rPr>
                        <a:t>触发条件</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1344038545"/>
                  </a:ext>
                </a:extLst>
              </a:tr>
              <a:tr h="500435">
                <a:tc>
                  <a:txBody>
                    <a:bodyPr/>
                    <a:lstStyle/>
                    <a:p>
                      <a:pPr algn="ctr">
                        <a:lnSpc>
                          <a:spcPct val="150000"/>
                        </a:lnSpc>
                        <a:spcAft>
                          <a:spcPts val="0"/>
                        </a:spcAft>
                      </a:pPr>
                      <a:r>
                        <a:rPr lang="en-US" sz="1600" kern="100">
                          <a:effectLst/>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需求定义与客户愿景相差较大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dirty="0">
                          <a:effectLst/>
                        </a:rPr>
                        <a:t>1</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用户访谈员与客户访谈时，客户主动提出该问题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2505222825"/>
                  </a:ext>
                </a:extLst>
              </a:tr>
              <a:tr h="500435">
                <a:tc>
                  <a:txBody>
                    <a:bodyPr/>
                    <a:lstStyle/>
                    <a:p>
                      <a:pPr algn="ctr">
                        <a:lnSpc>
                          <a:spcPct val="150000"/>
                        </a:lnSpc>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小组成员完成任务质量不佳</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组内评审时，三人及以上小组成员对该成果表示不满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416809707"/>
                  </a:ext>
                </a:extLst>
              </a:tr>
              <a:tr h="237944">
                <a:tc>
                  <a:txBody>
                    <a:bodyPr/>
                    <a:lstStyle/>
                    <a:p>
                      <a:pPr algn="ctr">
                        <a:lnSpc>
                          <a:spcPct val="150000"/>
                        </a:lnSpc>
                        <a:spcAft>
                          <a:spcPts val="0"/>
                        </a:spcAft>
                      </a:pPr>
                      <a:r>
                        <a:rPr lang="en-US" sz="1600" kern="100">
                          <a:effectLst/>
                        </a:rPr>
                        <a:t>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预算与实际不符</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a:effectLst/>
                        </a:rPr>
                        <a:t>采购员在采购时发现实际所需资金超出预期</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789915496"/>
                  </a:ext>
                </a:extLst>
              </a:tr>
              <a:tr h="500435">
                <a:tc>
                  <a:txBody>
                    <a:bodyPr/>
                    <a:lstStyle/>
                    <a:p>
                      <a:pPr algn="ctr">
                        <a:lnSpc>
                          <a:spcPct val="150000"/>
                        </a:lnSpc>
                        <a:spcAft>
                          <a:spcPts val="0"/>
                        </a:spcAft>
                      </a:pPr>
                      <a:r>
                        <a:rPr lang="en-US" sz="1600" kern="100">
                          <a:effectLst/>
                        </a:rPr>
                        <a:t>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开发人员技术不足</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组员在执行任务时发现自身能力不足以解决当前问题，并向项目经理提出</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1666996646"/>
                  </a:ext>
                </a:extLst>
              </a:tr>
              <a:tr h="237944">
                <a:tc>
                  <a:txBody>
                    <a:bodyPr/>
                    <a:lstStyle/>
                    <a:p>
                      <a:pPr algn="ctr">
                        <a:lnSpc>
                          <a:spcPct val="150000"/>
                        </a:lnSpc>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小组人员请假暂时离开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a:effectLst/>
                        </a:rPr>
                        <a:t>小组成员主动向项目经理提出临时请假</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3009735655"/>
                  </a:ext>
                </a:extLst>
              </a:tr>
              <a:tr h="500435">
                <a:tc>
                  <a:txBody>
                    <a:bodyPr/>
                    <a:lstStyle/>
                    <a:p>
                      <a:pPr algn="ctr">
                        <a:lnSpc>
                          <a:spcPct val="150000"/>
                        </a:lnSpc>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小组成员无法完成任务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项目经理验收任务时，发现小组成员没有完成任务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4192508645"/>
                  </a:ext>
                </a:extLst>
              </a:tr>
              <a:tr h="500435">
                <a:tc>
                  <a:txBody>
                    <a:bodyPr/>
                    <a:lstStyle/>
                    <a:p>
                      <a:pPr algn="ctr">
                        <a:lnSpc>
                          <a:spcPct val="150000"/>
                        </a:lnSpc>
                        <a:spcAft>
                          <a:spcPts val="0"/>
                        </a:spcAft>
                      </a:pPr>
                      <a:r>
                        <a:rPr lang="en-US" sz="1600" kern="10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无法及时联系到组员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项目经理根据组员的联系方式联系对应组员时，无法在半个小时内得到回应</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2584252092"/>
                  </a:ext>
                </a:extLst>
              </a:tr>
              <a:tr h="500435">
                <a:tc>
                  <a:txBody>
                    <a:bodyPr/>
                    <a:lstStyle/>
                    <a:p>
                      <a:pPr algn="ctr">
                        <a:lnSpc>
                          <a:spcPct val="150000"/>
                        </a:lnSpc>
                        <a:spcAft>
                          <a:spcPts val="0"/>
                        </a:spcAft>
                      </a:pPr>
                      <a:r>
                        <a:rPr lang="en-US" sz="1600" kern="10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小组人员请假长时间离开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小组成员主动向项目经理提出长期请假要求</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1392894631"/>
                  </a:ext>
                </a:extLst>
              </a:tr>
              <a:tr h="500435">
                <a:tc>
                  <a:txBody>
                    <a:bodyPr/>
                    <a:lstStyle/>
                    <a:p>
                      <a:pPr algn="ctr">
                        <a:lnSpc>
                          <a:spcPct val="150000"/>
                        </a:lnSpc>
                        <a:spcAft>
                          <a:spcPts val="0"/>
                        </a:spcAft>
                      </a:pPr>
                      <a:r>
                        <a:rPr lang="en-US" sz="1600" kern="10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实际项目进行时，任务较计划预期时间提前</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计划审核员发现当期所做任务较预期计划时间提前</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3259029439"/>
                  </a:ext>
                </a:extLst>
              </a:tr>
              <a:tr h="500435">
                <a:tc>
                  <a:txBody>
                    <a:bodyPr/>
                    <a:lstStyle/>
                    <a:p>
                      <a:pPr algn="ctr">
                        <a:lnSpc>
                          <a:spcPct val="150000"/>
                        </a:lnSpc>
                        <a:spcAft>
                          <a:spcPts val="0"/>
                        </a:spcAft>
                      </a:pPr>
                      <a:r>
                        <a:rPr lang="en-US" sz="1600" kern="100">
                          <a:effectLst/>
                        </a:rPr>
                        <a:t>10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实际项目进行时，任务较计划预期时间延迟</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计划审核员发现当期所做任务较预期计划时间延迟</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2208144299"/>
                  </a:ext>
                </a:extLst>
              </a:tr>
            </a:tbl>
          </a:graphicData>
        </a:graphic>
      </p:graphicFrame>
      <p:graphicFrame>
        <p:nvGraphicFramePr>
          <p:cNvPr id="4" name="表格 3">
            <a:extLst>
              <a:ext uri="{FF2B5EF4-FFF2-40B4-BE49-F238E27FC236}">
                <a16:creationId xmlns:a16="http://schemas.microsoft.com/office/drawing/2014/main" id="{8740A4AF-300C-4651-8186-E673D19F9BE1}"/>
              </a:ext>
            </a:extLst>
          </p:cNvPr>
          <p:cNvGraphicFramePr>
            <a:graphicFrameLocks noGrp="1"/>
          </p:cNvGraphicFramePr>
          <p:nvPr>
            <p:extLst>
              <p:ext uri="{D42A27DB-BD31-4B8C-83A1-F6EECF244321}">
                <p14:modId xmlns:p14="http://schemas.microsoft.com/office/powerpoint/2010/main" val="2009743182"/>
              </p:ext>
            </p:extLst>
          </p:nvPr>
        </p:nvGraphicFramePr>
        <p:xfrm>
          <a:off x="344904" y="1166091"/>
          <a:ext cx="11502190" cy="5461607"/>
        </p:xfrm>
        <a:graphic>
          <a:graphicData uri="http://schemas.openxmlformats.org/drawingml/2006/table">
            <a:tbl>
              <a:tblPr firstRow="1" firstCol="1" bandRow="1">
                <a:tableStyleId>{F5AB1C69-6EDB-4FF4-983F-18BD219EF322}</a:tableStyleId>
              </a:tblPr>
              <a:tblGrid>
                <a:gridCol w="569495">
                  <a:extLst>
                    <a:ext uri="{9D8B030D-6E8A-4147-A177-3AD203B41FA5}">
                      <a16:colId xmlns:a16="http://schemas.microsoft.com/office/drawing/2014/main" val="1012083861"/>
                    </a:ext>
                  </a:extLst>
                </a:gridCol>
                <a:gridCol w="2919663">
                  <a:extLst>
                    <a:ext uri="{9D8B030D-6E8A-4147-A177-3AD203B41FA5}">
                      <a16:colId xmlns:a16="http://schemas.microsoft.com/office/drawing/2014/main" val="2470027012"/>
                    </a:ext>
                  </a:extLst>
                </a:gridCol>
                <a:gridCol w="673769">
                  <a:extLst>
                    <a:ext uri="{9D8B030D-6E8A-4147-A177-3AD203B41FA5}">
                      <a16:colId xmlns:a16="http://schemas.microsoft.com/office/drawing/2014/main" val="1597879797"/>
                    </a:ext>
                  </a:extLst>
                </a:gridCol>
                <a:gridCol w="7339263">
                  <a:extLst>
                    <a:ext uri="{9D8B030D-6E8A-4147-A177-3AD203B41FA5}">
                      <a16:colId xmlns:a16="http://schemas.microsoft.com/office/drawing/2014/main" val="3900390714"/>
                    </a:ext>
                  </a:extLst>
                </a:gridCol>
              </a:tblGrid>
              <a:tr h="310294">
                <a:tc>
                  <a:txBody>
                    <a:bodyPr/>
                    <a:lstStyle/>
                    <a:p>
                      <a:pPr algn="ctr">
                        <a:lnSpc>
                          <a:spcPct val="150000"/>
                        </a:lnSpc>
                        <a:spcAft>
                          <a:spcPts val="0"/>
                        </a:spcAft>
                      </a:pPr>
                      <a:r>
                        <a:rPr lang="en-US" sz="1800" kern="100" dirty="0">
                          <a:effectLst/>
                        </a:rPr>
                        <a:t>11</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组员对考评结果不满意</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组员对绩效考评有问题并向项目经理提出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25346836"/>
                  </a:ext>
                </a:extLst>
              </a:tr>
              <a:tr h="397171">
                <a:tc>
                  <a:txBody>
                    <a:bodyPr/>
                    <a:lstStyle/>
                    <a:p>
                      <a:pPr algn="ctr">
                        <a:lnSpc>
                          <a:spcPct val="150000"/>
                        </a:lnSpc>
                        <a:spcAft>
                          <a:spcPts val="0"/>
                        </a:spcAft>
                      </a:pPr>
                      <a:r>
                        <a:rPr lang="en-US" sz="1800" kern="100" dirty="0">
                          <a:effectLst/>
                        </a:rPr>
                        <a:t>12</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组员之间对某问题出现争议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组员之间对某问题进行激烈争吵，且无法组员间无法妥协</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44009203"/>
                  </a:ext>
                </a:extLst>
              </a:tr>
              <a:tr h="652632">
                <a:tc>
                  <a:txBody>
                    <a:bodyPr/>
                    <a:lstStyle/>
                    <a:p>
                      <a:pPr algn="ctr">
                        <a:lnSpc>
                          <a:spcPct val="150000"/>
                        </a:lnSpc>
                        <a:spcAft>
                          <a:spcPts val="0"/>
                        </a:spcAft>
                      </a:pPr>
                      <a:r>
                        <a:rPr lang="en-US" sz="1800" kern="100">
                          <a:effectLst/>
                        </a:rPr>
                        <a:t>13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需要新的工具</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小组成员在项目执行过程中发现需要使用新的工具，并向项目经理提出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03421732"/>
                  </a:ext>
                </a:extLst>
              </a:tr>
              <a:tr h="652632">
                <a:tc>
                  <a:txBody>
                    <a:bodyPr/>
                    <a:lstStyle/>
                    <a:p>
                      <a:pPr algn="ctr">
                        <a:lnSpc>
                          <a:spcPct val="150000"/>
                        </a:lnSpc>
                        <a:spcAft>
                          <a:spcPts val="0"/>
                        </a:spcAft>
                      </a:pPr>
                      <a:r>
                        <a:rPr lang="en-US" sz="1800" kern="100">
                          <a:effectLst/>
                        </a:rPr>
                        <a:t>14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所需采购资金超出组内预算</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dirty="0">
                          <a:effectLst/>
                        </a:rPr>
                        <a:t>3</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采购负责人在采购资源时，发现所需资金超出组内预算，并向项目经理提出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57858296"/>
                  </a:ext>
                </a:extLst>
              </a:tr>
              <a:tr h="652632">
                <a:tc>
                  <a:txBody>
                    <a:bodyPr/>
                    <a:lstStyle/>
                    <a:p>
                      <a:pPr algn="ctr">
                        <a:lnSpc>
                          <a:spcPct val="150000"/>
                        </a:lnSpc>
                        <a:spcAft>
                          <a:spcPts val="0"/>
                        </a:spcAft>
                      </a:pPr>
                      <a:r>
                        <a:rPr lang="en-US" sz="1800" kern="100">
                          <a:effectLst/>
                        </a:rPr>
                        <a:t>15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找不到预期使用资源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采购负责人在采购资源时，无法获取所需资源，并向项目经理提出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8328113"/>
                  </a:ext>
                </a:extLst>
              </a:tr>
              <a:tr h="652632">
                <a:tc>
                  <a:txBody>
                    <a:bodyPr/>
                    <a:lstStyle/>
                    <a:p>
                      <a:pPr algn="ctr">
                        <a:lnSpc>
                          <a:spcPct val="150000"/>
                        </a:lnSpc>
                        <a:spcAft>
                          <a:spcPts val="0"/>
                        </a:spcAft>
                      </a:pPr>
                      <a:r>
                        <a:rPr lang="en-US" sz="1800" kern="100">
                          <a:effectLst/>
                        </a:rPr>
                        <a:t>16</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资源使用不恰当</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资源所有者主动向项目经理提出，使用该资源侵犯了他的权益</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24241248"/>
                  </a:ext>
                </a:extLst>
              </a:tr>
              <a:tr h="652632">
                <a:tc>
                  <a:txBody>
                    <a:bodyPr/>
                    <a:lstStyle/>
                    <a:p>
                      <a:pPr algn="ctr">
                        <a:lnSpc>
                          <a:spcPct val="150000"/>
                        </a:lnSpc>
                        <a:spcAft>
                          <a:spcPts val="0"/>
                        </a:spcAft>
                      </a:pPr>
                      <a:r>
                        <a:rPr lang="en-US" sz="1800" kern="100">
                          <a:effectLst/>
                        </a:rPr>
                        <a:t>17</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会议地点无法使用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小组成员到达会议地点时发现无法使用会议地点，并向项目经理提出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60930289"/>
                  </a:ext>
                </a:extLst>
              </a:tr>
              <a:tr h="652632">
                <a:tc>
                  <a:txBody>
                    <a:bodyPr/>
                    <a:lstStyle/>
                    <a:p>
                      <a:pPr algn="ctr">
                        <a:lnSpc>
                          <a:spcPct val="150000"/>
                        </a:lnSpc>
                        <a:spcAft>
                          <a:spcPts val="0"/>
                        </a:spcAft>
                      </a:pPr>
                      <a:r>
                        <a:rPr lang="en-US" sz="1800" kern="100">
                          <a:effectLst/>
                        </a:rPr>
                        <a:t>18</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外部设备无法使用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小组成员在使用时发现阿里云服务器崩溃，并向项目经理提出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61435010"/>
                  </a:ext>
                </a:extLst>
              </a:tr>
              <a:tr h="656371">
                <a:tc>
                  <a:txBody>
                    <a:bodyPr/>
                    <a:lstStyle/>
                    <a:p>
                      <a:pPr algn="ctr">
                        <a:lnSpc>
                          <a:spcPct val="150000"/>
                        </a:lnSpc>
                        <a:spcAft>
                          <a:spcPts val="0"/>
                        </a:spcAft>
                      </a:pPr>
                      <a:r>
                        <a:rPr lang="en-US" sz="1800" kern="100" dirty="0">
                          <a:effectLst/>
                        </a:rPr>
                        <a:t>19</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项目交付物不符合要求</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dirty="0">
                          <a:effectLst/>
                        </a:rPr>
                        <a:t>1</a:t>
                      </a:r>
                      <a:r>
                        <a:rPr lang="zh-CN" sz="1800" kern="100" dirty="0">
                          <a:effectLst/>
                        </a:rPr>
                        <a:t>、</a:t>
                      </a:r>
                      <a:r>
                        <a:rPr lang="en-US" sz="1800" kern="100" dirty="0">
                          <a:effectLst/>
                        </a:rPr>
                        <a:t>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在项目评审时教师提出交付物不符合要求</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78595965"/>
                  </a:ext>
                </a:extLst>
              </a:tr>
            </a:tbl>
          </a:graphicData>
        </a:graphic>
      </p:graphicFrame>
      <p:graphicFrame>
        <p:nvGraphicFramePr>
          <p:cNvPr id="6" name="表格 5">
            <a:extLst>
              <a:ext uri="{FF2B5EF4-FFF2-40B4-BE49-F238E27FC236}">
                <a16:creationId xmlns:a16="http://schemas.microsoft.com/office/drawing/2014/main" id="{FD0605AE-ED24-436A-9821-098E061809CE}"/>
              </a:ext>
            </a:extLst>
          </p:cNvPr>
          <p:cNvGraphicFramePr>
            <a:graphicFrameLocks noGrp="1"/>
          </p:cNvGraphicFramePr>
          <p:nvPr>
            <p:extLst>
              <p:ext uri="{D42A27DB-BD31-4B8C-83A1-F6EECF244321}">
                <p14:modId xmlns:p14="http://schemas.microsoft.com/office/powerpoint/2010/main" val="966636582"/>
              </p:ext>
            </p:extLst>
          </p:nvPr>
        </p:nvGraphicFramePr>
        <p:xfrm>
          <a:off x="697830" y="919099"/>
          <a:ext cx="10796337" cy="5464479"/>
        </p:xfrm>
        <a:graphic>
          <a:graphicData uri="http://schemas.openxmlformats.org/drawingml/2006/table">
            <a:tbl>
              <a:tblPr firstRow="1" firstCol="1" bandRow="1">
                <a:tableStyleId>{F5AB1C69-6EDB-4FF4-983F-18BD219EF322}</a:tableStyleId>
              </a:tblPr>
              <a:tblGrid>
                <a:gridCol w="3330743">
                  <a:extLst>
                    <a:ext uri="{9D8B030D-6E8A-4147-A177-3AD203B41FA5}">
                      <a16:colId xmlns:a16="http://schemas.microsoft.com/office/drawing/2014/main" val="3718261038"/>
                    </a:ext>
                  </a:extLst>
                </a:gridCol>
                <a:gridCol w="5985881">
                  <a:extLst>
                    <a:ext uri="{9D8B030D-6E8A-4147-A177-3AD203B41FA5}">
                      <a16:colId xmlns:a16="http://schemas.microsoft.com/office/drawing/2014/main" val="3379750896"/>
                    </a:ext>
                  </a:extLst>
                </a:gridCol>
                <a:gridCol w="1479713">
                  <a:extLst>
                    <a:ext uri="{9D8B030D-6E8A-4147-A177-3AD203B41FA5}">
                      <a16:colId xmlns:a16="http://schemas.microsoft.com/office/drawing/2014/main" val="542066449"/>
                    </a:ext>
                  </a:extLst>
                </a:gridCol>
              </a:tblGrid>
              <a:tr h="0">
                <a:tc>
                  <a:txBody>
                    <a:bodyPr/>
                    <a:lstStyle/>
                    <a:p>
                      <a:pPr algn="ctr">
                        <a:lnSpc>
                          <a:spcPct val="150000"/>
                        </a:lnSpc>
                        <a:spcAft>
                          <a:spcPts val="0"/>
                        </a:spcAft>
                      </a:pPr>
                      <a:r>
                        <a:rPr lang="zh-CN" sz="1600" kern="100">
                          <a:effectLst/>
                        </a:rPr>
                        <a:t>风险名称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dirty="0">
                          <a:effectLst/>
                        </a:rPr>
                        <a:t>控制手段</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just">
                        <a:lnSpc>
                          <a:spcPct val="150000"/>
                        </a:lnSpc>
                        <a:spcAft>
                          <a:spcPts val="0"/>
                        </a:spcAft>
                        <a:tabLst>
                          <a:tab pos="355600" algn="l"/>
                        </a:tabLst>
                      </a:pPr>
                      <a:r>
                        <a:rPr lang="en-US" sz="1600" kern="100">
                          <a:effectLst/>
                        </a:rPr>
                        <a:t>	</a:t>
                      </a:r>
                      <a:r>
                        <a:rPr lang="zh-CN" sz="1600" kern="100">
                          <a:effectLst/>
                        </a:rPr>
                        <a:t>负责人</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4154462865"/>
                  </a:ext>
                </a:extLst>
              </a:tr>
              <a:tr h="633396">
                <a:tc>
                  <a:txBody>
                    <a:bodyPr/>
                    <a:lstStyle/>
                    <a:p>
                      <a:pPr algn="just">
                        <a:lnSpc>
                          <a:spcPct val="150000"/>
                        </a:lnSpc>
                        <a:spcAft>
                          <a:spcPts val="0"/>
                        </a:spcAft>
                      </a:pPr>
                      <a:r>
                        <a:rPr lang="zh-CN" sz="1600" kern="100">
                          <a:effectLst/>
                        </a:rPr>
                        <a:t>需求定义与客户愿景相差较大</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项目经理确认后，由项目经理根据访谈结果重新修改需求定义</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1679758402"/>
                  </a:ext>
                </a:extLst>
              </a:tr>
              <a:tr h="633396">
                <a:tc>
                  <a:txBody>
                    <a:bodyPr/>
                    <a:lstStyle/>
                    <a:p>
                      <a:pPr algn="just">
                        <a:lnSpc>
                          <a:spcPct val="150000"/>
                        </a:lnSpc>
                        <a:spcAft>
                          <a:spcPts val="0"/>
                        </a:spcAft>
                      </a:pPr>
                      <a:r>
                        <a:rPr lang="zh-CN" sz="1600" kern="100">
                          <a:effectLst/>
                        </a:rPr>
                        <a:t>小组成员完成任务质量不佳</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任务审核员主持小组评审，小组各成员提出要求，该项任务负责人进行修改</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任务审核员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1485730277"/>
                  </a:ext>
                </a:extLst>
              </a:tr>
              <a:tr h="352807">
                <a:tc>
                  <a:txBody>
                    <a:bodyPr/>
                    <a:lstStyle/>
                    <a:p>
                      <a:pPr algn="just">
                        <a:lnSpc>
                          <a:spcPct val="150000"/>
                        </a:lnSpc>
                        <a:spcAft>
                          <a:spcPts val="0"/>
                        </a:spcAft>
                      </a:pPr>
                      <a:r>
                        <a:rPr lang="zh-CN" sz="1600" kern="100">
                          <a:effectLst/>
                        </a:rPr>
                        <a:t>预算与实际不符</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财务管理员立即进行小组会议，追加拨款，资金由组员平摊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财务管理员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6700816"/>
                  </a:ext>
                </a:extLst>
              </a:tr>
              <a:tr h="352807">
                <a:tc>
                  <a:txBody>
                    <a:bodyPr/>
                    <a:lstStyle/>
                    <a:p>
                      <a:pPr algn="just">
                        <a:lnSpc>
                          <a:spcPct val="150000"/>
                        </a:lnSpc>
                        <a:spcAft>
                          <a:spcPts val="0"/>
                        </a:spcAft>
                      </a:pPr>
                      <a:r>
                        <a:rPr lang="zh-CN" sz="1600" kern="100">
                          <a:effectLst/>
                        </a:rPr>
                        <a:t>开发人员技术不足</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配置管理员找相关技术人员对组员进行培训</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配置管理员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3649844156"/>
                  </a:ext>
                </a:extLst>
              </a:tr>
              <a:tr h="633396">
                <a:tc>
                  <a:txBody>
                    <a:bodyPr/>
                    <a:lstStyle/>
                    <a:p>
                      <a:pPr algn="just">
                        <a:lnSpc>
                          <a:spcPct val="150000"/>
                        </a:lnSpc>
                        <a:spcAft>
                          <a:spcPts val="0"/>
                        </a:spcAft>
                      </a:pPr>
                      <a:r>
                        <a:rPr lang="zh-CN" sz="1600" kern="100">
                          <a:effectLst/>
                        </a:rPr>
                        <a:t>小组人员请假暂时离开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项目经理安排后勤负责员代替工作，如果后勤负责员也没有时间，由项目经理负责工作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1311565298"/>
                  </a:ext>
                </a:extLst>
              </a:tr>
              <a:tr h="633396">
                <a:tc>
                  <a:txBody>
                    <a:bodyPr/>
                    <a:lstStyle/>
                    <a:p>
                      <a:pPr algn="just">
                        <a:lnSpc>
                          <a:spcPct val="150000"/>
                        </a:lnSpc>
                        <a:spcAft>
                          <a:spcPts val="0"/>
                        </a:spcAft>
                      </a:pPr>
                      <a:r>
                        <a:rPr lang="zh-CN" sz="1600" kern="100">
                          <a:effectLst/>
                        </a:rPr>
                        <a:t>小组成员无法完成任务</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项目经理安排该成员加班，如项目工程量大，则分配给所有成员，一起加班</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3822380158"/>
                  </a:ext>
                </a:extLst>
              </a:tr>
              <a:tr h="633396">
                <a:tc>
                  <a:txBody>
                    <a:bodyPr/>
                    <a:lstStyle/>
                    <a:p>
                      <a:pPr algn="just">
                        <a:lnSpc>
                          <a:spcPct val="150000"/>
                        </a:lnSpc>
                        <a:spcAft>
                          <a:spcPts val="0"/>
                        </a:spcAft>
                      </a:pPr>
                      <a:r>
                        <a:rPr lang="zh-CN" sz="1600" kern="100">
                          <a:effectLst/>
                        </a:rPr>
                        <a:t>无法及时联系到组员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项目经理动用该组员的相关关系网络，尽量通过其他方式联系该组员；如若还是联系不到，将任务分配给其他人员。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927238146"/>
                  </a:ext>
                </a:extLst>
              </a:tr>
              <a:tr h="352807">
                <a:tc>
                  <a:txBody>
                    <a:bodyPr/>
                    <a:lstStyle/>
                    <a:p>
                      <a:pPr algn="just">
                        <a:lnSpc>
                          <a:spcPct val="150000"/>
                        </a:lnSpc>
                        <a:spcAft>
                          <a:spcPts val="0"/>
                        </a:spcAft>
                      </a:pPr>
                      <a:r>
                        <a:rPr lang="zh-CN" sz="1600" kern="100">
                          <a:effectLst/>
                        </a:rPr>
                        <a:t>小组人员请假长时间离开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项目经理将该组员的任务分配给其他组员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1794559748"/>
                  </a:ext>
                </a:extLst>
              </a:tr>
              <a:tr h="633396">
                <a:tc>
                  <a:txBody>
                    <a:bodyPr/>
                    <a:lstStyle/>
                    <a:p>
                      <a:pPr algn="just">
                        <a:lnSpc>
                          <a:spcPct val="150000"/>
                        </a:lnSpc>
                        <a:spcAft>
                          <a:spcPts val="0"/>
                        </a:spcAft>
                      </a:pPr>
                      <a:r>
                        <a:rPr lang="zh-CN" sz="1600" kern="100">
                          <a:effectLst/>
                        </a:rPr>
                        <a:t>实际项目进行时，任务较计划预期时间提前</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dirty="0">
                          <a:effectLst/>
                        </a:rPr>
                        <a:t>任务审核员对已完成的任务再次审核并评审，如果空闲时间较多，对项目进程进行调整</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dirty="0">
                          <a:effectLst/>
                        </a:rPr>
                        <a:t>任务审核员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4137234064"/>
                  </a:ext>
                </a:extLst>
              </a:tr>
            </a:tbl>
          </a:graphicData>
        </a:graphic>
      </p:graphicFrame>
      <p:graphicFrame>
        <p:nvGraphicFramePr>
          <p:cNvPr id="7" name="表格 6">
            <a:extLst>
              <a:ext uri="{FF2B5EF4-FFF2-40B4-BE49-F238E27FC236}">
                <a16:creationId xmlns:a16="http://schemas.microsoft.com/office/drawing/2014/main" id="{8E44C2E5-31D1-41D1-89D6-675D8D35D3A0}"/>
              </a:ext>
            </a:extLst>
          </p:cNvPr>
          <p:cNvGraphicFramePr>
            <a:graphicFrameLocks noGrp="1"/>
          </p:cNvGraphicFramePr>
          <p:nvPr>
            <p:extLst>
              <p:ext uri="{D42A27DB-BD31-4B8C-83A1-F6EECF244321}">
                <p14:modId xmlns:p14="http://schemas.microsoft.com/office/powerpoint/2010/main" val="1806660673"/>
              </p:ext>
            </p:extLst>
          </p:nvPr>
        </p:nvGraphicFramePr>
        <p:xfrm>
          <a:off x="521366" y="1620378"/>
          <a:ext cx="11149263" cy="4906820"/>
        </p:xfrm>
        <a:graphic>
          <a:graphicData uri="http://schemas.openxmlformats.org/drawingml/2006/table">
            <a:tbl>
              <a:tblPr firstRow="1" firstCol="1" bandRow="1">
                <a:tableStyleId>{F5AB1C69-6EDB-4FF4-983F-18BD219EF322}</a:tableStyleId>
              </a:tblPr>
              <a:tblGrid>
                <a:gridCol w="3212901">
                  <a:extLst>
                    <a:ext uri="{9D8B030D-6E8A-4147-A177-3AD203B41FA5}">
                      <a16:colId xmlns:a16="http://schemas.microsoft.com/office/drawing/2014/main" val="1463143848"/>
                    </a:ext>
                  </a:extLst>
                </a:gridCol>
                <a:gridCol w="6764417">
                  <a:extLst>
                    <a:ext uri="{9D8B030D-6E8A-4147-A177-3AD203B41FA5}">
                      <a16:colId xmlns:a16="http://schemas.microsoft.com/office/drawing/2014/main" val="111373991"/>
                    </a:ext>
                  </a:extLst>
                </a:gridCol>
                <a:gridCol w="1171945">
                  <a:extLst>
                    <a:ext uri="{9D8B030D-6E8A-4147-A177-3AD203B41FA5}">
                      <a16:colId xmlns:a16="http://schemas.microsoft.com/office/drawing/2014/main" val="3606915649"/>
                    </a:ext>
                  </a:extLst>
                </a:gridCol>
              </a:tblGrid>
              <a:tr h="399438">
                <a:tc>
                  <a:txBody>
                    <a:bodyPr/>
                    <a:lstStyle/>
                    <a:p>
                      <a:pPr algn="just">
                        <a:lnSpc>
                          <a:spcPct val="150000"/>
                        </a:lnSpc>
                        <a:spcAft>
                          <a:spcPts val="0"/>
                        </a:spcAft>
                      </a:pPr>
                      <a:r>
                        <a:rPr lang="zh-CN" sz="1600" kern="100">
                          <a:effectLst/>
                        </a:rPr>
                        <a:t>实际项目进行时，任务较计划预期时间延迟</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dirty="0">
                          <a:effectLst/>
                        </a:rPr>
                        <a:t>任务审核员督促组员加班加点赶进度。</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任务审核员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3329044131"/>
                  </a:ext>
                </a:extLst>
              </a:tr>
              <a:tr h="399438">
                <a:tc>
                  <a:txBody>
                    <a:bodyPr/>
                    <a:lstStyle/>
                    <a:p>
                      <a:pPr algn="just">
                        <a:lnSpc>
                          <a:spcPct val="150000"/>
                        </a:lnSpc>
                        <a:spcAft>
                          <a:spcPts val="0"/>
                        </a:spcAft>
                      </a:pPr>
                      <a:r>
                        <a:rPr lang="zh-CN" sz="1600" kern="100">
                          <a:effectLst/>
                        </a:rPr>
                        <a:t>组员对考评结果不满意</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由项目经理确认是否要再次考评，如需要则重新进行考评</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1015906604"/>
                  </a:ext>
                </a:extLst>
              </a:tr>
              <a:tr h="399438">
                <a:tc>
                  <a:txBody>
                    <a:bodyPr/>
                    <a:lstStyle/>
                    <a:p>
                      <a:pPr algn="just">
                        <a:lnSpc>
                          <a:spcPct val="150000"/>
                        </a:lnSpc>
                        <a:spcAft>
                          <a:spcPts val="0"/>
                        </a:spcAft>
                      </a:pPr>
                      <a:r>
                        <a:rPr lang="zh-CN" sz="1600" kern="100">
                          <a:effectLst/>
                        </a:rPr>
                        <a:t>组员之间对某问题出现争议</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由项目经理了解该问题，确定该问题的结果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733603351"/>
                  </a:ext>
                </a:extLst>
              </a:tr>
              <a:tr h="215746">
                <a:tc>
                  <a:txBody>
                    <a:bodyPr/>
                    <a:lstStyle/>
                    <a:p>
                      <a:pPr algn="just">
                        <a:lnSpc>
                          <a:spcPct val="150000"/>
                        </a:lnSpc>
                        <a:spcAft>
                          <a:spcPts val="0"/>
                        </a:spcAft>
                      </a:pPr>
                      <a:r>
                        <a:rPr lang="zh-CN" sz="1600" kern="100">
                          <a:effectLst/>
                        </a:rPr>
                        <a:t>需要新的工具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由配置管理员协助采购负责人进行购买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采购负责人</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519501615"/>
                  </a:ext>
                </a:extLst>
              </a:tr>
              <a:tr h="428689">
                <a:tc>
                  <a:txBody>
                    <a:bodyPr/>
                    <a:lstStyle/>
                    <a:p>
                      <a:pPr algn="just">
                        <a:lnSpc>
                          <a:spcPct val="150000"/>
                        </a:lnSpc>
                        <a:spcAft>
                          <a:spcPts val="0"/>
                        </a:spcAft>
                      </a:pPr>
                      <a:r>
                        <a:rPr lang="zh-CN" sz="1600" kern="100">
                          <a:effectLst/>
                        </a:rPr>
                        <a:t>所需采购资金超出组内预算</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财务管理员立即进行小组会议，追加拨款，资金由组员平摊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财务管理员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3994914711"/>
                  </a:ext>
                </a:extLst>
              </a:tr>
              <a:tr h="428689">
                <a:tc>
                  <a:txBody>
                    <a:bodyPr/>
                    <a:lstStyle/>
                    <a:p>
                      <a:pPr algn="just">
                        <a:lnSpc>
                          <a:spcPct val="150000"/>
                        </a:lnSpc>
                        <a:spcAft>
                          <a:spcPts val="0"/>
                        </a:spcAft>
                      </a:pPr>
                      <a:r>
                        <a:rPr lang="zh-CN" sz="1600" kern="100">
                          <a:effectLst/>
                        </a:rPr>
                        <a:t>找不到预期使用资源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由配置管理员寻找可替代资源，并通知所有成员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配置管理员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739556104"/>
                  </a:ext>
                </a:extLst>
              </a:tr>
              <a:tr h="611261">
                <a:tc>
                  <a:txBody>
                    <a:bodyPr/>
                    <a:lstStyle/>
                    <a:p>
                      <a:pPr algn="just">
                        <a:lnSpc>
                          <a:spcPct val="150000"/>
                        </a:lnSpc>
                        <a:spcAft>
                          <a:spcPts val="0"/>
                        </a:spcAft>
                      </a:pPr>
                      <a:r>
                        <a:rPr lang="zh-CN" sz="1600" kern="100">
                          <a:effectLst/>
                        </a:rPr>
                        <a:t>资源使用不恰当</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由项目经理出面道歉，如需支付费用，则由小组资金中扣除，并由配置管理员重新选择合适资源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3482971457"/>
                  </a:ext>
                </a:extLst>
              </a:tr>
              <a:tr h="611261">
                <a:tc>
                  <a:txBody>
                    <a:bodyPr/>
                    <a:lstStyle/>
                    <a:p>
                      <a:pPr algn="just">
                        <a:lnSpc>
                          <a:spcPct val="150000"/>
                        </a:lnSpc>
                        <a:spcAft>
                          <a:spcPts val="0"/>
                        </a:spcAft>
                      </a:pPr>
                      <a:r>
                        <a:rPr lang="zh-CN" sz="1600" kern="100">
                          <a:effectLst/>
                        </a:rPr>
                        <a:t>会议地点无法使用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dirty="0">
                          <a:effectLst/>
                        </a:rPr>
                        <a:t>项目经理通知组员临时更改会议地点，默认更改至弘毅</a:t>
                      </a:r>
                      <a:r>
                        <a:rPr lang="en-US" sz="1600" kern="100" dirty="0">
                          <a:effectLst/>
                        </a:rPr>
                        <a:t>2-206</a:t>
                      </a:r>
                      <a:r>
                        <a:rPr lang="zh-CN" sz="1600" kern="100" dirty="0">
                          <a:effectLst/>
                        </a:rPr>
                        <a:t>，如仍无法使用，选择教三空的教室</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2725270036"/>
                  </a:ext>
                </a:extLst>
              </a:tr>
              <a:tr h="428689">
                <a:tc>
                  <a:txBody>
                    <a:bodyPr/>
                    <a:lstStyle/>
                    <a:p>
                      <a:pPr algn="just">
                        <a:lnSpc>
                          <a:spcPct val="150000"/>
                        </a:lnSpc>
                        <a:spcAft>
                          <a:spcPts val="0"/>
                        </a:spcAft>
                      </a:pPr>
                      <a:r>
                        <a:rPr lang="zh-CN" sz="1600" kern="100">
                          <a:effectLst/>
                        </a:rPr>
                        <a:t>外部设备无法使用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dirty="0">
                          <a:effectLst/>
                        </a:rPr>
                        <a:t>由配置管理员向外部设备相关负责人咨询提意见，并寻找替代方案</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ctr">
                        <a:lnSpc>
                          <a:spcPct val="150000"/>
                        </a:lnSpc>
                        <a:spcAft>
                          <a:spcPts val="0"/>
                        </a:spcAft>
                      </a:pPr>
                      <a:r>
                        <a:rPr lang="zh-CN" sz="1600" kern="100">
                          <a:effectLst/>
                        </a:rPr>
                        <a:t>配置管理员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2557041497"/>
                  </a:ext>
                </a:extLst>
              </a:tr>
              <a:tr h="428689">
                <a:tc>
                  <a:txBody>
                    <a:bodyPr/>
                    <a:lstStyle/>
                    <a:p>
                      <a:pPr algn="just">
                        <a:lnSpc>
                          <a:spcPct val="150000"/>
                        </a:lnSpc>
                        <a:spcAft>
                          <a:spcPts val="0"/>
                        </a:spcAft>
                      </a:pPr>
                      <a:r>
                        <a:rPr lang="zh-CN" sz="1600" kern="100">
                          <a:effectLst/>
                        </a:rPr>
                        <a:t>项目交付物不符合要求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dirty="0">
                          <a:effectLst/>
                        </a:rPr>
                        <a:t>由项目经理分析评审结果，重新修改分配任务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ctr">
                        <a:lnSpc>
                          <a:spcPct val="150000"/>
                        </a:lnSpc>
                        <a:spcAft>
                          <a:spcPts val="0"/>
                        </a:spcAft>
                      </a:pPr>
                      <a:r>
                        <a:rPr lang="zh-CN" sz="1600" kern="100" dirty="0">
                          <a:effectLst/>
                        </a:rPr>
                        <a:t>项目经理</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2046323428"/>
                  </a:ext>
                </a:extLst>
              </a:tr>
            </a:tbl>
          </a:graphicData>
        </a:graphic>
      </p:graphicFrame>
      <p:graphicFrame>
        <p:nvGraphicFramePr>
          <p:cNvPr id="3" name="表格 2">
            <a:extLst>
              <a:ext uri="{FF2B5EF4-FFF2-40B4-BE49-F238E27FC236}">
                <a16:creationId xmlns:a16="http://schemas.microsoft.com/office/drawing/2014/main" id="{C98460D9-B819-46B8-840E-59D1539CD285}"/>
              </a:ext>
            </a:extLst>
          </p:cNvPr>
          <p:cNvGraphicFramePr>
            <a:graphicFrameLocks noGrp="1"/>
          </p:cNvGraphicFramePr>
          <p:nvPr>
            <p:extLst>
              <p:ext uri="{D42A27DB-BD31-4B8C-83A1-F6EECF244321}">
                <p14:modId xmlns:p14="http://schemas.microsoft.com/office/powerpoint/2010/main" val="1250620155"/>
              </p:ext>
            </p:extLst>
          </p:nvPr>
        </p:nvGraphicFramePr>
        <p:xfrm>
          <a:off x="2376052" y="1713741"/>
          <a:ext cx="7439890" cy="3987833"/>
        </p:xfrm>
        <a:graphic>
          <a:graphicData uri="http://schemas.openxmlformats.org/drawingml/2006/table">
            <a:tbl>
              <a:tblPr firstRow="1" firstCol="1" bandRow="1">
                <a:tableStyleId>{F5AB1C69-6EDB-4FF4-983F-18BD219EF322}</a:tableStyleId>
              </a:tblPr>
              <a:tblGrid>
                <a:gridCol w="822398">
                  <a:extLst>
                    <a:ext uri="{9D8B030D-6E8A-4147-A177-3AD203B41FA5}">
                      <a16:colId xmlns:a16="http://schemas.microsoft.com/office/drawing/2014/main" val="1812373326"/>
                    </a:ext>
                  </a:extLst>
                </a:gridCol>
                <a:gridCol w="1584049">
                  <a:extLst>
                    <a:ext uri="{9D8B030D-6E8A-4147-A177-3AD203B41FA5}">
                      <a16:colId xmlns:a16="http://schemas.microsoft.com/office/drawing/2014/main" val="221202727"/>
                    </a:ext>
                  </a:extLst>
                </a:gridCol>
                <a:gridCol w="5033443">
                  <a:extLst>
                    <a:ext uri="{9D8B030D-6E8A-4147-A177-3AD203B41FA5}">
                      <a16:colId xmlns:a16="http://schemas.microsoft.com/office/drawing/2014/main" val="3659730290"/>
                    </a:ext>
                  </a:extLst>
                </a:gridCol>
              </a:tblGrid>
              <a:tr h="134278">
                <a:tc>
                  <a:txBody>
                    <a:bodyPr/>
                    <a:lstStyle/>
                    <a:p>
                      <a:pPr algn="ctr">
                        <a:lnSpc>
                          <a:spcPct val="150000"/>
                        </a:lnSpc>
                        <a:spcAft>
                          <a:spcPts val="0"/>
                        </a:spcAft>
                      </a:pPr>
                      <a:r>
                        <a:rPr lang="zh-CN" sz="2000" kern="100" dirty="0">
                          <a:effectLst/>
                        </a:rPr>
                        <a:t>序号</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dirty="0">
                          <a:effectLst/>
                        </a:rPr>
                        <a:t>风险类别</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描述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6744070"/>
                  </a:ext>
                </a:extLst>
              </a:tr>
              <a:tr h="949693">
                <a:tc>
                  <a:txBody>
                    <a:bodyPr/>
                    <a:lstStyle/>
                    <a:p>
                      <a:pPr algn="ctr">
                        <a:lnSpc>
                          <a:spcPct val="150000"/>
                        </a:lnSpc>
                        <a:spcAft>
                          <a:spcPts val="0"/>
                        </a:spcAft>
                      </a:pPr>
                      <a:r>
                        <a:rPr lang="en-US" sz="2000" kern="100" dirty="0">
                          <a:effectLst/>
                        </a:rPr>
                        <a:t>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技术风险</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2000" kern="100">
                          <a:effectLst/>
                        </a:rPr>
                        <a:t>通常包括范围定义、需求定义、估算、假设、制约因素、技术过程、技术、技术联系等方面</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41590"/>
                  </a:ext>
                </a:extLst>
              </a:tr>
              <a:tr h="949693">
                <a:tc>
                  <a:txBody>
                    <a:bodyPr/>
                    <a:lstStyle/>
                    <a:p>
                      <a:pPr algn="ctr">
                        <a:lnSpc>
                          <a:spcPct val="150000"/>
                        </a:lnSpc>
                        <a:spcAft>
                          <a:spcPts val="0"/>
                        </a:spcAft>
                      </a:pPr>
                      <a:r>
                        <a:rPr lang="en-US" sz="2000" kern="100">
                          <a:effectLst/>
                        </a:rPr>
                        <a:t>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管理风险</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2000" kern="100" dirty="0">
                          <a:effectLst/>
                        </a:rPr>
                        <a:t>通常包括项目管理、项目组合管理、运营管理、组织、提供资源、沟通等方面</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57941614"/>
                  </a:ext>
                </a:extLst>
              </a:tr>
              <a:tr h="451531">
                <a:tc>
                  <a:txBody>
                    <a:bodyPr/>
                    <a:lstStyle/>
                    <a:p>
                      <a:pPr algn="ctr">
                        <a:lnSpc>
                          <a:spcPct val="150000"/>
                        </a:lnSpc>
                        <a:spcAft>
                          <a:spcPts val="0"/>
                        </a:spcAft>
                      </a:pPr>
                      <a:r>
                        <a:rPr lang="en-US" sz="2000" kern="100">
                          <a:effectLst/>
                        </a:rPr>
                        <a:t>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商业风险</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2000" kern="100" dirty="0">
                          <a:effectLst/>
                        </a:rPr>
                        <a:t>通常包括采购、客户稳定性等方面</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37306382"/>
                  </a:ext>
                </a:extLst>
              </a:tr>
              <a:tr h="451531">
                <a:tc>
                  <a:txBody>
                    <a:bodyPr/>
                    <a:lstStyle/>
                    <a:p>
                      <a:pPr algn="ctr">
                        <a:lnSpc>
                          <a:spcPct val="150000"/>
                        </a:lnSpc>
                        <a:spcAft>
                          <a:spcPts val="0"/>
                        </a:spcAft>
                      </a:pPr>
                      <a:r>
                        <a:rPr lang="en-US" sz="2000" kern="100" dirty="0">
                          <a:effectLst/>
                        </a:rPr>
                        <a:t>4</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dirty="0">
                          <a:effectLst/>
                        </a:rPr>
                        <a:t>外部风险</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2000" kern="100" dirty="0">
                          <a:effectLst/>
                        </a:rPr>
                        <a:t>通常包括法律、地点、设施、天气、竞争、监管等方面</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09878845"/>
                  </a:ext>
                </a:extLst>
              </a:tr>
            </a:tbl>
          </a:graphicData>
        </a:graphic>
      </p:graphicFrame>
      <p:graphicFrame>
        <p:nvGraphicFramePr>
          <p:cNvPr id="8" name="表格 7">
            <a:extLst>
              <a:ext uri="{FF2B5EF4-FFF2-40B4-BE49-F238E27FC236}">
                <a16:creationId xmlns:a16="http://schemas.microsoft.com/office/drawing/2014/main" id="{DE6710CF-EB3C-446F-9E15-190FBA596DE7}"/>
              </a:ext>
            </a:extLst>
          </p:cNvPr>
          <p:cNvGraphicFramePr>
            <a:graphicFrameLocks noGrp="1"/>
          </p:cNvGraphicFramePr>
          <p:nvPr>
            <p:extLst>
              <p:ext uri="{D42A27DB-BD31-4B8C-83A1-F6EECF244321}">
                <p14:modId xmlns:p14="http://schemas.microsoft.com/office/powerpoint/2010/main" val="296538352"/>
              </p:ext>
            </p:extLst>
          </p:nvPr>
        </p:nvGraphicFramePr>
        <p:xfrm>
          <a:off x="2068174" y="1653426"/>
          <a:ext cx="8055645" cy="4562007"/>
        </p:xfrm>
        <a:graphic>
          <a:graphicData uri="http://schemas.openxmlformats.org/drawingml/2006/table">
            <a:tbl>
              <a:tblPr firstRow="1" firstCol="1" bandRow="1">
                <a:tableStyleId>{F5AB1C69-6EDB-4FF4-983F-18BD219EF322}</a:tableStyleId>
              </a:tblPr>
              <a:tblGrid>
                <a:gridCol w="3828454">
                  <a:extLst>
                    <a:ext uri="{9D8B030D-6E8A-4147-A177-3AD203B41FA5}">
                      <a16:colId xmlns:a16="http://schemas.microsoft.com/office/drawing/2014/main" val="3347272321"/>
                    </a:ext>
                  </a:extLst>
                </a:gridCol>
                <a:gridCol w="1228958">
                  <a:extLst>
                    <a:ext uri="{9D8B030D-6E8A-4147-A177-3AD203B41FA5}">
                      <a16:colId xmlns:a16="http://schemas.microsoft.com/office/drawing/2014/main" val="3525014768"/>
                    </a:ext>
                  </a:extLst>
                </a:gridCol>
                <a:gridCol w="1365723">
                  <a:extLst>
                    <a:ext uri="{9D8B030D-6E8A-4147-A177-3AD203B41FA5}">
                      <a16:colId xmlns:a16="http://schemas.microsoft.com/office/drawing/2014/main" val="1324177466"/>
                    </a:ext>
                  </a:extLst>
                </a:gridCol>
                <a:gridCol w="1632510">
                  <a:extLst>
                    <a:ext uri="{9D8B030D-6E8A-4147-A177-3AD203B41FA5}">
                      <a16:colId xmlns:a16="http://schemas.microsoft.com/office/drawing/2014/main" val="4172774335"/>
                    </a:ext>
                  </a:extLst>
                </a:gridCol>
              </a:tblGrid>
              <a:tr h="345016">
                <a:tc>
                  <a:txBody>
                    <a:bodyPr/>
                    <a:lstStyle/>
                    <a:p>
                      <a:pPr algn="ctr">
                        <a:lnSpc>
                          <a:spcPct val="150000"/>
                        </a:lnSpc>
                        <a:spcAft>
                          <a:spcPts val="0"/>
                        </a:spcAft>
                      </a:pPr>
                      <a:r>
                        <a:rPr lang="zh-CN" sz="2000" kern="100">
                          <a:effectLst/>
                        </a:rPr>
                        <a:t>风险名称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优先级</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影响程度</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可能性等级</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73957866"/>
                  </a:ext>
                </a:extLst>
              </a:tr>
              <a:tr h="301832">
                <a:tc>
                  <a:txBody>
                    <a:bodyPr/>
                    <a:lstStyle/>
                    <a:p>
                      <a:pPr algn="ctr">
                        <a:lnSpc>
                          <a:spcPct val="150000"/>
                        </a:lnSpc>
                        <a:spcAft>
                          <a:spcPts val="0"/>
                        </a:spcAft>
                      </a:pPr>
                      <a:r>
                        <a:rPr lang="zh-CN" sz="2000" kern="100">
                          <a:effectLst/>
                        </a:rPr>
                        <a:t>需求定义与客户愿景相差较大</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31874843"/>
                  </a:ext>
                </a:extLst>
              </a:tr>
              <a:tr h="301832">
                <a:tc>
                  <a:txBody>
                    <a:bodyPr/>
                    <a:lstStyle/>
                    <a:p>
                      <a:pPr algn="ctr">
                        <a:lnSpc>
                          <a:spcPct val="150000"/>
                        </a:lnSpc>
                        <a:spcAft>
                          <a:spcPts val="0"/>
                        </a:spcAft>
                      </a:pPr>
                      <a:r>
                        <a:rPr lang="zh-CN" sz="2000" kern="100" dirty="0">
                          <a:effectLst/>
                        </a:rPr>
                        <a:t>小组成员完成任务质量不佳</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64053166"/>
                  </a:ext>
                </a:extLst>
              </a:tr>
              <a:tr h="301832">
                <a:tc>
                  <a:txBody>
                    <a:bodyPr/>
                    <a:lstStyle/>
                    <a:p>
                      <a:pPr algn="ctr">
                        <a:lnSpc>
                          <a:spcPct val="150000"/>
                        </a:lnSpc>
                        <a:spcAft>
                          <a:spcPts val="0"/>
                        </a:spcAft>
                      </a:pPr>
                      <a:r>
                        <a:rPr lang="zh-CN" sz="2000" kern="100">
                          <a:effectLst/>
                        </a:rPr>
                        <a:t>预算与实际不符</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60528836"/>
                  </a:ext>
                </a:extLst>
              </a:tr>
              <a:tr h="459780">
                <a:tc>
                  <a:txBody>
                    <a:bodyPr/>
                    <a:lstStyle/>
                    <a:p>
                      <a:pPr algn="ctr">
                        <a:lnSpc>
                          <a:spcPct val="150000"/>
                        </a:lnSpc>
                        <a:spcAft>
                          <a:spcPts val="0"/>
                        </a:spcAft>
                      </a:pPr>
                      <a:r>
                        <a:rPr lang="zh-CN" sz="2000" kern="100" dirty="0">
                          <a:effectLst/>
                        </a:rPr>
                        <a:t>开发人员技术不足</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99182412"/>
                  </a:ext>
                </a:extLst>
              </a:tr>
              <a:tr h="301832">
                <a:tc>
                  <a:txBody>
                    <a:bodyPr/>
                    <a:lstStyle/>
                    <a:p>
                      <a:pPr algn="ctr">
                        <a:lnSpc>
                          <a:spcPct val="150000"/>
                        </a:lnSpc>
                        <a:spcAft>
                          <a:spcPts val="0"/>
                        </a:spcAft>
                      </a:pPr>
                      <a:r>
                        <a:rPr lang="zh-CN" sz="2000" kern="100">
                          <a:effectLst/>
                        </a:rPr>
                        <a:t>小组人员请假暂时离开</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2743262"/>
                  </a:ext>
                </a:extLst>
              </a:tr>
              <a:tr h="301832">
                <a:tc>
                  <a:txBody>
                    <a:bodyPr/>
                    <a:lstStyle/>
                    <a:p>
                      <a:pPr algn="ctr">
                        <a:lnSpc>
                          <a:spcPct val="150000"/>
                        </a:lnSpc>
                        <a:spcAft>
                          <a:spcPts val="0"/>
                        </a:spcAft>
                      </a:pPr>
                      <a:r>
                        <a:rPr lang="zh-CN" sz="2000" kern="100">
                          <a:effectLst/>
                        </a:rPr>
                        <a:t>小组成员无法完成任务</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57967599"/>
                  </a:ext>
                </a:extLst>
              </a:tr>
              <a:tr h="301832">
                <a:tc>
                  <a:txBody>
                    <a:bodyPr/>
                    <a:lstStyle/>
                    <a:p>
                      <a:pPr algn="ctr">
                        <a:lnSpc>
                          <a:spcPct val="150000"/>
                        </a:lnSpc>
                        <a:spcAft>
                          <a:spcPts val="0"/>
                        </a:spcAft>
                      </a:pPr>
                      <a:r>
                        <a:rPr lang="zh-CN" sz="2000" kern="100">
                          <a:effectLst/>
                        </a:rPr>
                        <a:t>无法及时联系到组员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52877299"/>
                  </a:ext>
                </a:extLst>
              </a:tr>
              <a:tr h="301832">
                <a:tc>
                  <a:txBody>
                    <a:bodyPr/>
                    <a:lstStyle/>
                    <a:p>
                      <a:pPr algn="ctr">
                        <a:lnSpc>
                          <a:spcPct val="150000"/>
                        </a:lnSpc>
                        <a:spcAft>
                          <a:spcPts val="0"/>
                        </a:spcAft>
                      </a:pPr>
                      <a:r>
                        <a:rPr lang="zh-CN" sz="2000" kern="100">
                          <a:effectLst/>
                        </a:rPr>
                        <a:t>小组人员请假长时间离开</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92599715"/>
                  </a:ext>
                </a:extLst>
              </a:tr>
              <a:tr h="642611">
                <a:tc>
                  <a:txBody>
                    <a:bodyPr/>
                    <a:lstStyle/>
                    <a:p>
                      <a:pPr algn="ctr">
                        <a:lnSpc>
                          <a:spcPct val="150000"/>
                        </a:lnSpc>
                        <a:spcAft>
                          <a:spcPts val="0"/>
                        </a:spcAft>
                      </a:pPr>
                      <a:r>
                        <a:rPr lang="zh-CN" sz="2000" kern="100">
                          <a:effectLst/>
                        </a:rPr>
                        <a:t>实际项目进行时，任务较计划预期时间提前</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dirty="0">
                          <a:effectLst/>
                        </a:rPr>
                        <a:t>低</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68998121"/>
                  </a:ext>
                </a:extLst>
              </a:tr>
            </a:tbl>
          </a:graphicData>
        </a:graphic>
      </p:graphicFrame>
      <p:graphicFrame>
        <p:nvGraphicFramePr>
          <p:cNvPr id="9" name="表格 8">
            <a:extLst>
              <a:ext uri="{FF2B5EF4-FFF2-40B4-BE49-F238E27FC236}">
                <a16:creationId xmlns:a16="http://schemas.microsoft.com/office/drawing/2014/main" id="{C87F4FD6-295C-47B5-894A-34659164D2B9}"/>
              </a:ext>
            </a:extLst>
          </p:cNvPr>
          <p:cNvGraphicFramePr>
            <a:graphicFrameLocks noGrp="1"/>
          </p:cNvGraphicFramePr>
          <p:nvPr>
            <p:extLst>
              <p:ext uri="{D42A27DB-BD31-4B8C-83A1-F6EECF244321}">
                <p14:modId xmlns:p14="http://schemas.microsoft.com/office/powerpoint/2010/main" val="2558654085"/>
              </p:ext>
            </p:extLst>
          </p:nvPr>
        </p:nvGraphicFramePr>
        <p:xfrm>
          <a:off x="3396463" y="1314629"/>
          <a:ext cx="5399066" cy="4912233"/>
        </p:xfrm>
        <a:graphic>
          <a:graphicData uri="http://schemas.openxmlformats.org/drawingml/2006/table">
            <a:tbl>
              <a:tblPr firstRow="1" firstCol="1" bandRow="1">
                <a:tableStyleId>{F5AB1C69-6EDB-4FF4-983F-18BD219EF322}</a:tableStyleId>
              </a:tblPr>
              <a:tblGrid>
                <a:gridCol w="3683210">
                  <a:extLst>
                    <a:ext uri="{9D8B030D-6E8A-4147-A177-3AD203B41FA5}">
                      <a16:colId xmlns:a16="http://schemas.microsoft.com/office/drawing/2014/main" val="2111317321"/>
                    </a:ext>
                  </a:extLst>
                </a:gridCol>
                <a:gridCol w="581891">
                  <a:extLst>
                    <a:ext uri="{9D8B030D-6E8A-4147-A177-3AD203B41FA5}">
                      <a16:colId xmlns:a16="http://schemas.microsoft.com/office/drawing/2014/main" val="4231111966"/>
                    </a:ext>
                  </a:extLst>
                </a:gridCol>
                <a:gridCol w="672135">
                  <a:extLst>
                    <a:ext uri="{9D8B030D-6E8A-4147-A177-3AD203B41FA5}">
                      <a16:colId xmlns:a16="http://schemas.microsoft.com/office/drawing/2014/main" val="2052584351"/>
                    </a:ext>
                  </a:extLst>
                </a:gridCol>
                <a:gridCol w="461830">
                  <a:extLst>
                    <a:ext uri="{9D8B030D-6E8A-4147-A177-3AD203B41FA5}">
                      <a16:colId xmlns:a16="http://schemas.microsoft.com/office/drawing/2014/main" val="727932174"/>
                    </a:ext>
                  </a:extLst>
                </a:gridCol>
              </a:tblGrid>
              <a:tr h="180975">
                <a:tc>
                  <a:txBody>
                    <a:bodyPr/>
                    <a:lstStyle/>
                    <a:p>
                      <a:pPr algn="l">
                        <a:lnSpc>
                          <a:spcPct val="150000"/>
                        </a:lnSpc>
                        <a:spcAft>
                          <a:spcPts val="0"/>
                        </a:spcAft>
                      </a:pPr>
                      <a:r>
                        <a:rPr lang="zh-CN" sz="2000" kern="100" dirty="0">
                          <a:effectLst/>
                        </a:rPr>
                        <a:t>实际项目进行时，任务较计划预期时间延迟</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dirty="0">
                          <a:effectLst/>
                        </a:rPr>
                        <a:t>高</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84629534"/>
                  </a:ext>
                </a:extLst>
              </a:tr>
              <a:tr h="180975">
                <a:tc>
                  <a:txBody>
                    <a:bodyPr/>
                    <a:lstStyle/>
                    <a:p>
                      <a:pPr algn="ctr">
                        <a:lnSpc>
                          <a:spcPct val="150000"/>
                        </a:lnSpc>
                        <a:spcAft>
                          <a:spcPts val="0"/>
                        </a:spcAft>
                      </a:pPr>
                      <a:r>
                        <a:rPr lang="zh-CN" sz="2000" kern="100">
                          <a:effectLst/>
                        </a:rPr>
                        <a:t>组员对考评结果不满意</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28655700"/>
                  </a:ext>
                </a:extLst>
              </a:tr>
              <a:tr h="180975">
                <a:tc>
                  <a:txBody>
                    <a:bodyPr/>
                    <a:lstStyle/>
                    <a:p>
                      <a:pPr algn="ctr">
                        <a:lnSpc>
                          <a:spcPct val="150000"/>
                        </a:lnSpc>
                        <a:spcAft>
                          <a:spcPts val="0"/>
                        </a:spcAft>
                      </a:pPr>
                      <a:r>
                        <a:rPr lang="zh-CN" sz="2000" kern="100">
                          <a:effectLst/>
                        </a:rPr>
                        <a:t>组员之间对某问题出现争议</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42695822"/>
                  </a:ext>
                </a:extLst>
              </a:tr>
              <a:tr h="180975">
                <a:tc>
                  <a:txBody>
                    <a:bodyPr/>
                    <a:lstStyle/>
                    <a:p>
                      <a:pPr algn="ctr">
                        <a:lnSpc>
                          <a:spcPct val="150000"/>
                        </a:lnSpc>
                        <a:spcAft>
                          <a:spcPts val="0"/>
                        </a:spcAft>
                      </a:pPr>
                      <a:r>
                        <a:rPr lang="zh-CN" sz="2000" kern="100">
                          <a:effectLst/>
                        </a:rPr>
                        <a:t>需要新的工具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25553378"/>
                  </a:ext>
                </a:extLst>
              </a:tr>
              <a:tr h="180975">
                <a:tc>
                  <a:txBody>
                    <a:bodyPr/>
                    <a:lstStyle/>
                    <a:p>
                      <a:pPr algn="ctr">
                        <a:lnSpc>
                          <a:spcPct val="150000"/>
                        </a:lnSpc>
                        <a:spcAft>
                          <a:spcPts val="0"/>
                        </a:spcAft>
                      </a:pPr>
                      <a:r>
                        <a:rPr lang="zh-CN" sz="2000" kern="100">
                          <a:effectLst/>
                        </a:rPr>
                        <a:t>所需采购资金超出组内预算</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19364943"/>
                  </a:ext>
                </a:extLst>
              </a:tr>
              <a:tr h="180975">
                <a:tc>
                  <a:txBody>
                    <a:bodyPr/>
                    <a:lstStyle/>
                    <a:p>
                      <a:pPr algn="ctr">
                        <a:lnSpc>
                          <a:spcPct val="150000"/>
                        </a:lnSpc>
                        <a:spcAft>
                          <a:spcPts val="0"/>
                        </a:spcAft>
                      </a:pPr>
                      <a:r>
                        <a:rPr lang="zh-CN" sz="2000" kern="100">
                          <a:effectLst/>
                        </a:rPr>
                        <a:t>找不到预期使用资源</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94962708"/>
                  </a:ext>
                </a:extLst>
              </a:tr>
              <a:tr h="0">
                <a:tc>
                  <a:txBody>
                    <a:bodyPr/>
                    <a:lstStyle/>
                    <a:p>
                      <a:pPr algn="ctr">
                        <a:lnSpc>
                          <a:spcPct val="150000"/>
                        </a:lnSpc>
                        <a:spcAft>
                          <a:spcPts val="0"/>
                        </a:spcAft>
                      </a:pPr>
                      <a:r>
                        <a:rPr lang="zh-CN" sz="2000" kern="100">
                          <a:effectLst/>
                        </a:rPr>
                        <a:t>资源使用不恰当</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22212984"/>
                  </a:ext>
                </a:extLst>
              </a:tr>
              <a:tr h="0">
                <a:tc>
                  <a:txBody>
                    <a:bodyPr/>
                    <a:lstStyle/>
                    <a:p>
                      <a:pPr algn="ctr">
                        <a:lnSpc>
                          <a:spcPct val="150000"/>
                        </a:lnSpc>
                        <a:spcAft>
                          <a:spcPts val="0"/>
                        </a:spcAft>
                      </a:pPr>
                      <a:r>
                        <a:rPr lang="zh-CN" sz="2000" kern="100">
                          <a:effectLst/>
                        </a:rPr>
                        <a:t>会议地点无法使用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37050277"/>
                  </a:ext>
                </a:extLst>
              </a:tr>
              <a:tr h="0">
                <a:tc>
                  <a:txBody>
                    <a:bodyPr/>
                    <a:lstStyle/>
                    <a:p>
                      <a:pPr algn="ctr">
                        <a:lnSpc>
                          <a:spcPct val="150000"/>
                        </a:lnSpc>
                        <a:spcAft>
                          <a:spcPts val="0"/>
                        </a:spcAft>
                      </a:pPr>
                      <a:r>
                        <a:rPr lang="zh-CN" sz="2000" kern="100">
                          <a:effectLst/>
                        </a:rPr>
                        <a:t>外部设备无法使用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88930685"/>
                  </a:ext>
                </a:extLst>
              </a:tr>
              <a:tr h="0">
                <a:tc>
                  <a:txBody>
                    <a:bodyPr/>
                    <a:lstStyle/>
                    <a:p>
                      <a:pPr algn="ctr">
                        <a:lnSpc>
                          <a:spcPct val="150000"/>
                        </a:lnSpc>
                        <a:spcAft>
                          <a:spcPts val="0"/>
                        </a:spcAft>
                      </a:pPr>
                      <a:r>
                        <a:rPr lang="zh-CN" sz="2000" kern="100">
                          <a:effectLst/>
                        </a:rPr>
                        <a:t>项目交付物不符合要求</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6558612"/>
                  </a:ext>
                </a:extLst>
              </a:tr>
              <a:tr h="0">
                <a:tc>
                  <a:txBody>
                    <a:bodyPr/>
                    <a:lstStyle/>
                    <a:p>
                      <a:pPr algn="ctr">
                        <a:lnSpc>
                          <a:spcPct val="150000"/>
                        </a:lnSpc>
                        <a:spcAft>
                          <a:spcPts val="0"/>
                        </a:spcAft>
                      </a:pPr>
                      <a:r>
                        <a:rPr lang="zh-CN" sz="2000" kern="100">
                          <a:effectLst/>
                        </a:rPr>
                        <a:t>项目无法投入实践</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dirty="0">
                          <a:effectLst/>
                        </a:rPr>
                        <a:t>高</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89014157"/>
                  </a:ext>
                </a:extLst>
              </a:tr>
            </a:tbl>
          </a:graphicData>
        </a:graphic>
      </p:graphicFrame>
    </p:spTree>
    <p:extLst>
      <p:ext uri="{BB962C8B-B14F-4D97-AF65-F5344CB8AC3E}">
        <p14:creationId xmlns:p14="http://schemas.microsoft.com/office/powerpoint/2010/main" val="95475340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anim calcmode="lin" valueType="num">
                                      <p:cBhvr>
                                        <p:cTn id="16" dur="500" fill="hold"/>
                                        <p:tgtEl>
                                          <p:spTgt spid="5"/>
                                        </p:tgtEl>
                                        <p:attrNameLst>
                                          <p:attrName>ppt_x</p:attrName>
                                        </p:attrNameLst>
                                      </p:cBhvr>
                                      <p:tavLst>
                                        <p:tav tm="0">
                                          <p:val>
                                            <p:strVal val="#ppt_x"/>
                                          </p:val>
                                        </p:tav>
                                        <p:tav tm="100000">
                                          <p:val>
                                            <p:strVal val="#ppt_x"/>
                                          </p:val>
                                        </p:tav>
                                      </p:tavLst>
                                    </p:anim>
                                    <p:anim calcmode="lin" valueType="num">
                                      <p:cBhvr>
                                        <p:cTn id="17"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xit" presetSubtype="0" fill="hold" nodeType="clickEffect">
                                  <p:stCondLst>
                                    <p:cond delay="0"/>
                                  </p:stCondLst>
                                  <p:childTnLst>
                                    <p:animEffect transition="out" filter="fade">
                                      <p:cBhvr>
                                        <p:cTn id="21" dur="500"/>
                                        <p:tgtEl>
                                          <p:spTgt spid="5"/>
                                        </p:tgtEl>
                                      </p:cBhvr>
                                    </p:animEffect>
                                    <p:anim calcmode="lin" valueType="num">
                                      <p:cBhvr>
                                        <p:cTn id="22" dur="500"/>
                                        <p:tgtEl>
                                          <p:spTgt spid="5"/>
                                        </p:tgtEl>
                                        <p:attrNameLst>
                                          <p:attrName>ppt_x</p:attrName>
                                        </p:attrNameLst>
                                      </p:cBhvr>
                                      <p:tavLst>
                                        <p:tav tm="0">
                                          <p:val>
                                            <p:strVal val="ppt_x"/>
                                          </p:val>
                                        </p:tav>
                                        <p:tav tm="100000">
                                          <p:val>
                                            <p:strVal val="ppt_x"/>
                                          </p:val>
                                        </p:tav>
                                      </p:tavLst>
                                    </p:anim>
                                    <p:anim calcmode="lin" valueType="num">
                                      <p:cBhvr>
                                        <p:cTn id="23" dur="500"/>
                                        <p:tgtEl>
                                          <p:spTgt spid="5"/>
                                        </p:tgtEl>
                                        <p:attrNameLst>
                                          <p:attrName>ppt_y</p:attrName>
                                        </p:attrNameLst>
                                      </p:cBhvr>
                                      <p:tavLst>
                                        <p:tav tm="0">
                                          <p:val>
                                            <p:strVal val="ppt_y"/>
                                          </p:val>
                                        </p:tav>
                                        <p:tav tm="100000">
                                          <p:val>
                                            <p:strVal val="ppt_y+.1"/>
                                          </p:val>
                                        </p:tav>
                                      </p:tavLst>
                                    </p:anim>
                                    <p:set>
                                      <p:cBhvr>
                                        <p:cTn id="24" dur="1" fill="hold">
                                          <p:stCondLst>
                                            <p:cond delay="499"/>
                                          </p:stCondLst>
                                        </p:cTn>
                                        <p:tgtEl>
                                          <p:spTgt spid="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anim calcmode="lin" valueType="num">
                                      <p:cBhvr>
                                        <p:cTn id="30" dur="500" fill="hold"/>
                                        <p:tgtEl>
                                          <p:spTgt spid="2"/>
                                        </p:tgtEl>
                                        <p:attrNameLst>
                                          <p:attrName>ppt_x</p:attrName>
                                        </p:attrNameLst>
                                      </p:cBhvr>
                                      <p:tavLst>
                                        <p:tav tm="0">
                                          <p:val>
                                            <p:strVal val="#ppt_x"/>
                                          </p:val>
                                        </p:tav>
                                        <p:tav tm="100000">
                                          <p:val>
                                            <p:strVal val="#ppt_x"/>
                                          </p:val>
                                        </p:tav>
                                      </p:tavLst>
                                    </p:anim>
                                    <p:anim calcmode="lin" valueType="num">
                                      <p:cBhvr>
                                        <p:cTn id="31"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xit" presetSubtype="0" fill="hold" nodeType="clickEffect">
                                  <p:stCondLst>
                                    <p:cond delay="0"/>
                                  </p:stCondLst>
                                  <p:childTnLst>
                                    <p:animEffect transition="out" filter="fade">
                                      <p:cBhvr>
                                        <p:cTn id="35" dur="500"/>
                                        <p:tgtEl>
                                          <p:spTgt spid="2"/>
                                        </p:tgtEl>
                                      </p:cBhvr>
                                    </p:animEffect>
                                    <p:anim calcmode="lin" valueType="num">
                                      <p:cBhvr>
                                        <p:cTn id="36" dur="500"/>
                                        <p:tgtEl>
                                          <p:spTgt spid="2"/>
                                        </p:tgtEl>
                                        <p:attrNameLst>
                                          <p:attrName>ppt_x</p:attrName>
                                        </p:attrNameLst>
                                      </p:cBhvr>
                                      <p:tavLst>
                                        <p:tav tm="0">
                                          <p:val>
                                            <p:strVal val="ppt_x"/>
                                          </p:val>
                                        </p:tav>
                                        <p:tav tm="100000">
                                          <p:val>
                                            <p:strVal val="ppt_x"/>
                                          </p:val>
                                        </p:tav>
                                      </p:tavLst>
                                    </p:anim>
                                    <p:anim calcmode="lin" valueType="num">
                                      <p:cBhvr>
                                        <p:cTn id="37" dur="500"/>
                                        <p:tgtEl>
                                          <p:spTgt spid="2"/>
                                        </p:tgtEl>
                                        <p:attrNameLst>
                                          <p:attrName>ppt_y</p:attrName>
                                        </p:attrNameLst>
                                      </p:cBhvr>
                                      <p:tavLst>
                                        <p:tav tm="0">
                                          <p:val>
                                            <p:strVal val="ppt_y"/>
                                          </p:val>
                                        </p:tav>
                                        <p:tav tm="100000">
                                          <p:val>
                                            <p:strVal val="ppt_y+.1"/>
                                          </p:val>
                                        </p:tav>
                                      </p:tavLst>
                                    </p:anim>
                                    <p:set>
                                      <p:cBhvr>
                                        <p:cTn id="38" dur="1" fill="hold">
                                          <p:stCondLst>
                                            <p:cond delay="499"/>
                                          </p:stCondLst>
                                        </p:cTn>
                                        <p:tgtEl>
                                          <p:spTgt spid="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50" presetClass="entr" presetSubtype="0" decel="10000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p:cTn id="43" dur="500" fill="hold"/>
                                        <p:tgtEl>
                                          <p:spTgt spid="4"/>
                                        </p:tgtEl>
                                        <p:attrNameLst>
                                          <p:attrName>ppt_w</p:attrName>
                                        </p:attrNameLst>
                                      </p:cBhvr>
                                      <p:tavLst>
                                        <p:tav tm="0">
                                          <p:val>
                                            <p:strVal val="#ppt_w+.3"/>
                                          </p:val>
                                        </p:tav>
                                        <p:tav tm="100000">
                                          <p:val>
                                            <p:strVal val="#ppt_w"/>
                                          </p:val>
                                        </p:tav>
                                      </p:tavLst>
                                    </p:anim>
                                    <p:anim calcmode="lin" valueType="num">
                                      <p:cBhvr>
                                        <p:cTn id="44" dur="500" fill="hold"/>
                                        <p:tgtEl>
                                          <p:spTgt spid="4"/>
                                        </p:tgtEl>
                                        <p:attrNameLst>
                                          <p:attrName>ppt_h</p:attrName>
                                        </p:attrNameLst>
                                      </p:cBhvr>
                                      <p:tavLst>
                                        <p:tav tm="0">
                                          <p:val>
                                            <p:strVal val="#ppt_h"/>
                                          </p:val>
                                        </p:tav>
                                        <p:tav tm="100000">
                                          <p:val>
                                            <p:strVal val="#ppt_h"/>
                                          </p:val>
                                        </p:tav>
                                      </p:tavLst>
                                    </p:anim>
                                    <p:animEffect transition="in" filter="fade">
                                      <p:cBhvr>
                                        <p:cTn id="45" dur="500"/>
                                        <p:tgtEl>
                                          <p:spTgt spid="4"/>
                                        </p:tgtEl>
                                      </p:cBhvr>
                                    </p:animEffect>
                                  </p:childTnLst>
                                </p:cTn>
                              </p:par>
                            </p:childTnLst>
                          </p:cTn>
                        </p:par>
                      </p:childTnLst>
                    </p:cTn>
                  </p:par>
                  <p:par>
                    <p:cTn id="46" fill="hold">
                      <p:stCondLst>
                        <p:cond delay="indefinite"/>
                      </p:stCondLst>
                      <p:childTnLst>
                        <p:par>
                          <p:cTn id="47" fill="hold">
                            <p:stCondLst>
                              <p:cond delay="0"/>
                            </p:stCondLst>
                            <p:childTnLst>
                              <p:par>
                                <p:cTn id="48" presetID="50" presetClass="exit" presetSubtype="0" accel="100000" fill="hold" nodeType="clickEffect">
                                  <p:stCondLst>
                                    <p:cond delay="0"/>
                                  </p:stCondLst>
                                  <p:childTnLst>
                                    <p:anim calcmode="lin" valueType="num">
                                      <p:cBhvr>
                                        <p:cTn id="49" dur="500"/>
                                        <p:tgtEl>
                                          <p:spTgt spid="4"/>
                                        </p:tgtEl>
                                        <p:attrNameLst>
                                          <p:attrName>ppt_w</p:attrName>
                                        </p:attrNameLst>
                                      </p:cBhvr>
                                      <p:tavLst>
                                        <p:tav tm="0">
                                          <p:val>
                                            <p:strVal val="ppt_w"/>
                                          </p:val>
                                        </p:tav>
                                        <p:tav tm="100000">
                                          <p:val>
                                            <p:strVal val="ppt_w+.3"/>
                                          </p:val>
                                        </p:tav>
                                      </p:tavLst>
                                    </p:anim>
                                    <p:anim calcmode="lin" valueType="num">
                                      <p:cBhvr>
                                        <p:cTn id="50" dur="500"/>
                                        <p:tgtEl>
                                          <p:spTgt spid="4"/>
                                        </p:tgtEl>
                                        <p:attrNameLst>
                                          <p:attrName>ppt_h</p:attrName>
                                        </p:attrNameLst>
                                      </p:cBhvr>
                                      <p:tavLst>
                                        <p:tav tm="0">
                                          <p:val>
                                            <p:strVal val="ppt_h"/>
                                          </p:val>
                                        </p:tav>
                                        <p:tav tm="100000">
                                          <p:val>
                                            <p:strVal val="ppt_h"/>
                                          </p:val>
                                        </p:tav>
                                      </p:tavLst>
                                    </p:anim>
                                    <p:animEffect transition="out" filter="fade">
                                      <p:cBhvr>
                                        <p:cTn id="51" dur="500"/>
                                        <p:tgtEl>
                                          <p:spTgt spid="4"/>
                                        </p:tgtEl>
                                      </p:cBhvr>
                                    </p:animEffect>
                                    <p:set>
                                      <p:cBhvr>
                                        <p:cTn id="52" dur="1" fill="hold">
                                          <p:stCondLst>
                                            <p:cond delay="499"/>
                                          </p:stCondLst>
                                        </p:cTn>
                                        <p:tgtEl>
                                          <p:spTgt spid="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8"/>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9"/>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6"/>
                                        </p:tgtEl>
                                        <p:attrNameLst>
                                          <p:attrName>style.visibility</p:attrName>
                                        </p:attrNameLst>
                                      </p:cBhvr>
                                      <p:to>
                                        <p:strVal val="visible"/>
                                      </p:to>
                                    </p:set>
                                    <p:animEffect transition="in" filter="fade">
                                      <p:cBhvr>
                                        <p:cTn id="73" dur="500"/>
                                        <p:tgtEl>
                                          <p:spTgt spid="6"/>
                                        </p:tgtEl>
                                      </p:cBhvr>
                                    </p:animEffect>
                                    <p:anim calcmode="lin" valueType="num">
                                      <p:cBhvr>
                                        <p:cTn id="74" dur="500" fill="hold"/>
                                        <p:tgtEl>
                                          <p:spTgt spid="6"/>
                                        </p:tgtEl>
                                        <p:attrNameLst>
                                          <p:attrName>ppt_x</p:attrName>
                                        </p:attrNameLst>
                                      </p:cBhvr>
                                      <p:tavLst>
                                        <p:tav tm="0">
                                          <p:val>
                                            <p:strVal val="#ppt_x"/>
                                          </p:val>
                                        </p:tav>
                                        <p:tav tm="100000">
                                          <p:val>
                                            <p:strVal val="#ppt_x"/>
                                          </p:val>
                                        </p:tav>
                                      </p:tavLst>
                                    </p:anim>
                                    <p:anim calcmode="lin" valueType="num">
                                      <p:cBhvr>
                                        <p:cTn id="75"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xit" presetSubtype="0" fill="hold" nodeType="clickEffect">
                                  <p:stCondLst>
                                    <p:cond delay="0"/>
                                  </p:stCondLst>
                                  <p:childTnLst>
                                    <p:animEffect transition="out" filter="fade">
                                      <p:cBhvr>
                                        <p:cTn id="79" dur="500"/>
                                        <p:tgtEl>
                                          <p:spTgt spid="6"/>
                                        </p:tgtEl>
                                      </p:cBhvr>
                                    </p:animEffect>
                                    <p:anim calcmode="lin" valueType="num">
                                      <p:cBhvr>
                                        <p:cTn id="80" dur="500"/>
                                        <p:tgtEl>
                                          <p:spTgt spid="6"/>
                                        </p:tgtEl>
                                        <p:attrNameLst>
                                          <p:attrName>ppt_x</p:attrName>
                                        </p:attrNameLst>
                                      </p:cBhvr>
                                      <p:tavLst>
                                        <p:tav tm="0">
                                          <p:val>
                                            <p:strVal val="ppt_x"/>
                                          </p:val>
                                        </p:tav>
                                        <p:tav tm="100000">
                                          <p:val>
                                            <p:strVal val="ppt_x"/>
                                          </p:val>
                                        </p:tav>
                                      </p:tavLst>
                                    </p:anim>
                                    <p:anim calcmode="lin" valueType="num">
                                      <p:cBhvr>
                                        <p:cTn id="81" dur="500"/>
                                        <p:tgtEl>
                                          <p:spTgt spid="6"/>
                                        </p:tgtEl>
                                        <p:attrNameLst>
                                          <p:attrName>ppt_y</p:attrName>
                                        </p:attrNameLst>
                                      </p:cBhvr>
                                      <p:tavLst>
                                        <p:tav tm="0">
                                          <p:val>
                                            <p:strVal val="ppt_y"/>
                                          </p:val>
                                        </p:tav>
                                        <p:tav tm="100000">
                                          <p:val>
                                            <p:strVal val="ppt_y+.1"/>
                                          </p:val>
                                        </p:tav>
                                      </p:tavLst>
                                    </p:anim>
                                    <p:set>
                                      <p:cBhvr>
                                        <p:cTn id="82" dur="1" fill="hold">
                                          <p:stCondLst>
                                            <p:cond delay="499"/>
                                          </p:stCondLst>
                                        </p:cTn>
                                        <p:tgtEl>
                                          <p:spTgt spid="6"/>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50" presetClass="entr" presetSubtype="0" decel="100000" fill="hold" nodeType="clickEffect">
                                  <p:stCondLst>
                                    <p:cond delay="0"/>
                                  </p:stCondLst>
                                  <p:childTnLst>
                                    <p:set>
                                      <p:cBhvr>
                                        <p:cTn id="86" dur="1" fill="hold">
                                          <p:stCondLst>
                                            <p:cond delay="0"/>
                                          </p:stCondLst>
                                        </p:cTn>
                                        <p:tgtEl>
                                          <p:spTgt spid="7"/>
                                        </p:tgtEl>
                                        <p:attrNameLst>
                                          <p:attrName>style.visibility</p:attrName>
                                        </p:attrNameLst>
                                      </p:cBhvr>
                                      <p:to>
                                        <p:strVal val="visible"/>
                                      </p:to>
                                    </p:set>
                                    <p:anim calcmode="lin" valueType="num">
                                      <p:cBhvr>
                                        <p:cTn id="87" dur="500" fill="hold"/>
                                        <p:tgtEl>
                                          <p:spTgt spid="7"/>
                                        </p:tgtEl>
                                        <p:attrNameLst>
                                          <p:attrName>ppt_w</p:attrName>
                                        </p:attrNameLst>
                                      </p:cBhvr>
                                      <p:tavLst>
                                        <p:tav tm="0">
                                          <p:val>
                                            <p:strVal val="#ppt_w+.3"/>
                                          </p:val>
                                        </p:tav>
                                        <p:tav tm="100000">
                                          <p:val>
                                            <p:strVal val="#ppt_w"/>
                                          </p:val>
                                        </p:tav>
                                      </p:tavLst>
                                    </p:anim>
                                    <p:anim calcmode="lin" valueType="num">
                                      <p:cBhvr>
                                        <p:cTn id="88" dur="500" fill="hold"/>
                                        <p:tgtEl>
                                          <p:spTgt spid="7"/>
                                        </p:tgtEl>
                                        <p:attrNameLst>
                                          <p:attrName>ppt_h</p:attrName>
                                        </p:attrNameLst>
                                      </p:cBhvr>
                                      <p:tavLst>
                                        <p:tav tm="0">
                                          <p:val>
                                            <p:strVal val="#ppt_h"/>
                                          </p:val>
                                        </p:tav>
                                        <p:tav tm="100000">
                                          <p:val>
                                            <p:strVal val="#ppt_h"/>
                                          </p:val>
                                        </p:tav>
                                      </p:tavLst>
                                    </p:anim>
                                    <p:animEffect transition="in" filter="fade">
                                      <p:cBhvr>
                                        <p:cTn id="89" dur="500"/>
                                        <p:tgtEl>
                                          <p:spTgt spid="7"/>
                                        </p:tgtEl>
                                      </p:cBhvr>
                                    </p:animEffect>
                                  </p:childTnLst>
                                </p:cTn>
                              </p:par>
                            </p:childTnLst>
                          </p:cTn>
                        </p:par>
                      </p:childTnLst>
                    </p:cTn>
                  </p:par>
                  <p:par>
                    <p:cTn id="90" fill="hold">
                      <p:stCondLst>
                        <p:cond delay="indefinite"/>
                      </p:stCondLst>
                      <p:childTnLst>
                        <p:par>
                          <p:cTn id="91" fill="hold">
                            <p:stCondLst>
                              <p:cond delay="0"/>
                            </p:stCondLst>
                            <p:childTnLst>
                              <p:par>
                                <p:cTn id="92" presetID="50" presetClass="exit" presetSubtype="0" accel="100000" fill="hold" nodeType="clickEffect">
                                  <p:stCondLst>
                                    <p:cond delay="0"/>
                                  </p:stCondLst>
                                  <p:childTnLst>
                                    <p:anim calcmode="lin" valueType="num">
                                      <p:cBhvr>
                                        <p:cTn id="93" dur="500"/>
                                        <p:tgtEl>
                                          <p:spTgt spid="7"/>
                                        </p:tgtEl>
                                        <p:attrNameLst>
                                          <p:attrName>ppt_w</p:attrName>
                                        </p:attrNameLst>
                                      </p:cBhvr>
                                      <p:tavLst>
                                        <p:tav tm="0">
                                          <p:val>
                                            <p:strVal val="ppt_w"/>
                                          </p:val>
                                        </p:tav>
                                        <p:tav tm="100000">
                                          <p:val>
                                            <p:strVal val="ppt_w+.3"/>
                                          </p:val>
                                        </p:tav>
                                      </p:tavLst>
                                    </p:anim>
                                    <p:anim calcmode="lin" valueType="num">
                                      <p:cBhvr>
                                        <p:cTn id="94" dur="500"/>
                                        <p:tgtEl>
                                          <p:spTgt spid="7"/>
                                        </p:tgtEl>
                                        <p:attrNameLst>
                                          <p:attrName>ppt_h</p:attrName>
                                        </p:attrNameLst>
                                      </p:cBhvr>
                                      <p:tavLst>
                                        <p:tav tm="0">
                                          <p:val>
                                            <p:strVal val="ppt_h"/>
                                          </p:val>
                                        </p:tav>
                                        <p:tav tm="100000">
                                          <p:val>
                                            <p:strVal val="ppt_h"/>
                                          </p:val>
                                        </p:tav>
                                      </p:tavLst>
                                    </p:anim>
                                    <p:animEffect transition="out" filter="fade">
                                      <p:cBhvr>
                                        <p:cTn id="95" dur="500"/>
                                        <p:tgtEl>
                                          <p:spTgt spid="7"/>
                                        </p:tgtEl>
                                      </p:cBhvr>
                                    </p:animEffect>
                                    <p:set>
                                      <p:cBhvr>
                                        <p:cTn id="9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范围管理计划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40284D54-1645-401C-A8BD-1E15C8980292}"/>
              </a:ext>
            </a:extLst>
          </p:cNvPr>
          <p:cNvGraphicFramePr>
            <a:graphicFrameLocks noGrp="1"/>
          </p:cNvGraphicFramePr>
          <p:nvPr>
            <p:extLst>
              <p:ext uri="{D42A27DB-BD31-4B8C-83A1-F6EECF244321}">
                <p14:modId xmlns:p14="http://schemas.microsoft.com/office/powerpoint/2010/main" val="196804130"/>
              </p:ext>
            </p:extLst>
          </p:nvPr>
        </p:nvGraphicFramePr>
        <p:xfrm>
          <a:off x="1478280" y="1411735"/>
          <a:ext cx="9235440" cy="5157158"/>
        </p:xfrm>
        <a:graphic>
          <a:graphicData uri="http://schemas.openxmlformats.org/drawingml/2006/table">
            <a:tbl>
              <a:tblPr firstRow="1" firstCol="1" bandRow="1">
                <a:tableStyleId>{F5AB1C69-6EDB-4FF4-983F-18BD219EF322}</a:tableStyleId>
              </a:tblPr>
              <a:tblGrid>
                <a:gridCol w="3078109">
                  <a:extLst>
                    <a:ext uri="{9D8B030D-6E8A-4147-A177-3AD203B41FA5}">
                      <a16:colId xmlns:a16="http://schemas.microsoft.com/office/drawing/2014/main" val="3891960325"/>
                    </a:ext>
                  </a:extLst>
                </a:gridCol>
                <a:gridCol w="3078109">
                  <a:extLst>
                    <a:ext uri="{9D8B030D-6E8A-4147-A177-3AD203B41FA5}">
                      <a16:colId xmlns:a16="http://schemas.microsoft.com/office/drawing/2014/main" val="3048101828"/>
                    </a:ext>
                  </a:extLst>
                </a:gridCol>
                <a:gridCol w="3079222">
                  <a:extLst>
                    <a:ext uri="{9D8B030D-6E8A-4147-A177-3AD203B41FA5}">
                      <a16:colId xmlns:a16="http://schemas.microsoft.com/office/drawing/2014/main" val="384382499"/>
                    </a:ext>
                  </a:extLst>
                </a:gridCol>
              </a:tblGrid>
              <a:tr h="284124">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项目主要工作</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dirty="0">
                          <a:effectLst/>
                          <a:latin typeface="微软雅黑" panose="020B0503020204020204" pitchFamily="34" charset="-122"/>
                          <a:ea typeface="微软雅黑" panose="020B0503020204020204" pitchFamily="34" charset="-122"/>
                        </a:rPr>
                        <a:t>工作目标</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检验标准</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449979081"/>
                  </a:ext>
                </a:extLst>
              </a:tr>
              <a:tr h="233085">
                <a:tc>
                  <a:txBody>
                    <a:bodyPr/>
                    <a:lstStyle/>
                    <a:p>
                      <a:pPr>
                        <a:spcAft>
                          <a:spcPts val="0"/>
                        </a:spcAft>
                      </a:pPr>
                      <a:r>
                        <a:rPr lang="zh-CN" sz="1600">
                          <a:effectLst/>
                          <a:latin typeface="微软雅黑" panose="020B0503020204020204" pitchFamily="34" charset="-122"/>
                          <a:ea typeface="微软雅黑" panose="020B0503020204020204" pitchFamily="34" charset="-122"/>
                        </a:rPr>
                        <a:t>需求工程项目准备</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zh-CN" sz="1600">
                          <a:effectLst/>
                          <a:latin typeface="微软雅黑" panose="020B0503020204020204" pitchFamily="34" charset="-122"/>
                          <a:ea typeface="微软雅黑" panose="020B0503020204020204" pitchFamily="34" charset="-122"/>
                        </a:rPr>
                        <a:t>基础设施筹备</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en-US" sz="1600">
                          <a:effectLst/>
                          <a:latin typeface="微软雅黑" panose="020B0503020204020204" pitchFamily="34" charset="-122"/>
                          <a:ea typeface="微软雅黑" panose="020B0503020204020204" pitchFamily="34" charset="-122"/>
                        </a:rPr>
                        <a:t> </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2737747090"/>
                  </a:ext>
                </a:extLst>
              </a:tr>
              <a:tr h="452544">
                <a:tc>
                  <a:txBody>
                    <a:bodyPr/>
                    <a:lstStyle/>
                    <a:p>
                      <a:pPr>
                        <a:spcAft>
                          <a:spcPts val="0"/>
                        </a:spcAft>
                      </a:pPr>
                      <a:r>
                        <a:rPr lang="zh-CN" sz="1600">
                          <a:effectLst/>
                          <a:latin typeface="微软雅黑" panose="020B0503020204020204" pitchFamily="34" charset="-122"/>
                          <a:ea typeface="微软雅黑" panose="020B0503020204020204" pitchFamily="34" charset="-122"/>
                        </a:rPr>
                        <a:t>制定需求工程项目计划</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zh-CN" sz="1600">
                          <a:effectLst/>
                          <a:latin typeface="微软雅黑" panose="020B0503020204020204" pitchFamily="34" charset="-122"/>
                          <a:ea typeface="微软雅黑" panose="020B0503020204020204" pitchFamily="34" charset="-122"/>
                        </a:rPr>
                        <a:t>得到需求工程计划初稿</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zh-CN" sz="1600">
                          <a:effectLst/>
                          <a:latin typeface="微软雅黑" panose="020B0503020204020204" pitchFamily="34" charset="-122"/>
                          <a:ea typeface="微软雅黑" panose="020B0503020204020204" pitchFamily="34" charset="-122"/>
                        </a:rPr>
                        <a:t>能否得到初步的需求工程计划</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3965166331"/>
                  </a:ext>
                </a:extLst>
              </a:tr>
              <a:tr h="466171">
                <a:tc>
                  <a:txBody>
                    <a:bodyPr/>
                    <a:lstStyle/>
                    <a:p>
                      <a:pPr>
                        <a:spcAft>
                          <a:spcPts val="0"/>
                        </a:spcAft>
                      </a:pPr>
                      <a:r>
                        <a:rPr lang="zh-CN" sz="1600">
                          <a:effectLst/>
                          <a:latin typeface="微软雅黑" panose="020B0503020204020204" pitchFamily="34" charset="-122"/>
                          <a:ea typeface="微软雅黑" panose="020B0503020204020204" pitchFamily="34" charset="-122"/>
                        </a:rPr>
                        <a:t>修改需求工程项目计划</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zh-CN" sz="1600">
                          <a:effectLst/>
                          <a:latin typeface="微软雅黑" panose="020B0503020204020204" pitchFamily="34" charset="-122"/>
                          <a:ea typeface="微软雅黑" panose="020B0503020204020204" pitchFamily="34" charset="-122"/>
                        </a:rPr>
                        <a:t>正式发行需求工程项目计划并开始执行</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zh-CN" sz="1600">
                          <a:effectLst/>
                          <a:latin typeface="微软雅黑" panose="020B0503020204020204" pitchFamily="34" charset="-122"/>
                          <a:ea typeface="微软雅黑" panose="020B0503020204020204" pitchFamily="34" charset="-122"/>
                        </a:rPr>
                        <a:t>能否得到修改版的需求工程计划</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2469823997"/>
                  </a:ext>
                </a:extLst>
              </a:tr>
              <a:tr h="785085">
                <a:tc>
                  <a:txBody>
                    <a:bodyPr/>
                    <a:lstStyle/>
                    <a:p>
                      <a:pPr>
                        <a:spcAft>
                          <a:spcPts val="0"/>
                        </a:spcAft>
                      </a:pPr>
                      <a:r>
                        <a:rPr lang="zh-CN" sz="1600" dirty="0">
                          <a:effectLst/>
                          <a:latin typeface="微软雅黑" panose="020B0503020204020204" pitchFamily="34" charset="-122"/>
                          <a:ea typeface="微软雅黑" panose="020B0503020204020204" pitchFamily="34" charset="-122"/>
                        </a:rPr>
                        <a:t>需求获取</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marL="342900" lvl="0" indent="-342900" algn="just">
                        <a:lnSpc>
                          <a:spcPct val="115000"/>
                        </a:lnSpc>
                        <a:spcAft>
                          <a:spcPts val="0"/>
                        </a:spcAft>
                        <a:buFont typeface="+mj-lt"/>
                        <a:buAutoNum type="arabicPeriod"/>
                      </a:pPr>
                      <a:r>
                        <a:rPr lang="zh-CN" sz="1600" kern="100">
                          <a:effectLst/>
                          <a:latin typeface="微软雅黑" panose="020B0503020204020204" pitchFamily="34" charset="-122"/>
                          <a:ea typeface="微软雅黑" panose="020B0503020204020204" pitchFamily="34" charset="-122"/>
                        </a:rPr>
                        <a:t>确定范围和限制</a:t>
                      </a:r>
                    </a:p>
                    <a:p>
                      <a:pPr marL="342900" lvl="0" indent="-342900" algn="just">
                        <a:lnSpc>
                          <a:spcPct val="115000"/>
                        </a:lnSpc>
                        <a:spcAft>
                          <a:spcPts val="0"/>
                        </a:spcAft>
                        <a:buFont typeface="+mj-lt"/>
                        <a:buAutoNum type="arabicPeriod"/>
                      </a:pPr>
                      <a:r>
                        <a:rPr lang="zh-CN" sz="1600" kern="100">
                          <a:effectLst/>
                          <a:latin typeface="微软雅黑" panose="020B0503020204020204" pitchFamily="34" charset="-122"/>
                          <a:ea typeface="微软雅黑" panose="020B0503020204020204" pitchFamily="34" charset="-122"/>
                        </a:rPr>
                        <a:t>确定需求开发过程</a:t>
                      </a:r>
                    </a:p>
                    <a:p>
                      <a:pPr marL="342900" lvl="0" indent="-342900" algn="just">
                        <a:lnSpc>
                          <a:spcPct val="115000"/>
                        </a:lnSpc>
                        <a:spcAft>
                          <a:spcPts val="0"/>
                        </a:spcAft>
                        <a:buFont typeface="+mj-lt"/>
                        <a:buAutoNum type="arabicPeriod"/>
                      </a:pPr>
                      <a:r>
                        <a:rPr lang="zh-CN" sz="1600" kern="100">
                          <a:effectLst/>
                          <a:latin typeface="微软雅黑" panose="020B0503020204020204" pitchFamily="34" charset="-122"/>
                          <a:ea typeface="微软雅黑" panose="020B0503020204020204" pitchFamily="34" charset="-122"/>
                        </a:rPr>
                        <a:t>建立核心队伍</a:t>
                      </a:r>
                      <a:endParaRPr lang="zh-CN" sz="16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spcAft>
                          <a:spcPts val="0"/>
                        </a:spcAft>
                      </a:pPr>
                      <a:r>
                        <a:rPr lang="zh-CN" sz="1600">
                          <a:effectLst/>
                          <a:latin typeface="微软雅黑" panose="020B0503020204020204" pitchFamily="34" charset="-122"/>
                          <a:ea typeface="微软雅黑" panose="020B0503020204020204" pitchFamily="34" charset="-122"/>
                        </a:rPr>
                        <a:t>能否得到愿景与范围文档，用户群分类文档</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3667748507"/>
                  </a:ext>
                </a:extLst>
              </a:tr>
              <a:tr h="517037">
                <a:tc>
                  <a:txBody>
                    <a:bodyPr/>
                    <a:lstStyle/>
                    <a:p>
                      <a:pPr>
                        <a:spcAft>
                          <a:spcPts val="0"/>
                        </a:spcAft>
                      </a:pPr>
                      <a:r>
                        <a:rPr lang="zh-CN" sz="1600">
                          <a:effectLst/>
                          <a:latin typeface="微软雅黑" panose="020B0503020204020204" pitchFamily="34" charset="-122"/>
                          <a:ea typeface="微软雅黑" panose="020B0503020204020204" pitchFamily="34" charset="-122"/>
                        </a:rPr>
                        <a:t>需求分析</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marL="342900" lvl="0" indent="-342900" algn="just">
                        <a:lnSpc>
                          <a:spcPct val="115000"/>
                        </a:lnSpc>
                        <a:spcAft>
                          <a:spcPts val="0"/>
                        </a:spcAft>
                        <a:buFont typeface="+mj-lt"/>
                        <a:buAutoNum type="arabicPeriod"/>
                      </a:pPr>
                      <a:r>
                        <a:rPr lang="zh-CN" sz="1600" kern="100">
                          <a:effectLst/>
                          <a:latin typeface="微软雅黑" panose="020B0503020204020204" pitchFamily="34" charset="-122"/>
                          <a:ea typeface="微软雅黑" panose="020B0503020204020204" pitchFamily="34" charset="-122"/>
                        </a:rPr>
                        <a:t>得到开发原型</a:t>
                      </a:r>
                    </a:p>
                    <a:p>
                      <a:pPr marL="342900" lvl="0" indent="-342900" algn="just">
                        <a:lnSpc>
                          <a:spcPct val="115000"/>
                        </a:lnSpc>
                        <a:spcAft>
                          <a:spcPts val="0"/>
                        </a:spcAft>
                        <a:buFont typeface="+mj-lt"/>
                        <a:buAutoNum type="arabicPeriod"/>
                      </a:pPr>
                      <a:r>
                        <a:rPr lang="zh-CN" sz="1600" kern="100">
                          <a:effectLst/>
                          <a:latin typeface="微软雅黑" panose="020B0503020204020204" pitchFamily="34" charset="-122"/>
                          <a:ea typeface="微软雅黑" panose="020B0503020204020204" pitchFamily="34" charset="-122"/>
                        </a:rPr>
                        <a:t>得需求管理矩阵</a:t>
                      </a:r>
                      <a:endParaRPr lang="zh-CN" sz="16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spcAft>
                          <a:spcPts val="0"/>
                        </a:spcAft>
                      </a:pPr>
                      <a:r>
                        <a:rPr lang="zh-CN" sz="1600" dirty="0">
                          <a:effectLst/>
                          <a:latin typeface="微软雅黑" panose="020B0503020204020204" pitchFamily="34" charset="-122"/>
                          <a:ea typeface="微软雅黑" panose="020B0503020204020204" pitchFamily="34" charset="-122"/>
                        </a:rPr>
                        <a:t>能否得到界面原型以及需求管理矩阵</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820323720"/>
                  </a:ext>
                </a:extLst>
              </a:tr>
              <a:tr h="233085">
                <a:tc>
                  <a:txBody>
                    <a:bodyPr/>
                    <a:lstStyle/>
                    <a:p>
                      <a:pPr>
                        <a:spcAft>
                          <a:spcPts val="0"/>
                        </a:spcAft>
                      </a:pPr>
                      <a:r>
                        <a:rPr lang="zh-CN" sz="1600">
                          <a:effectLst/>
                          <a:latin typeface="微软雅黑" panose="020B0503020204020204" pitchFamily="34" charset="-122"/>
                          <a:ea typeface="微软雅黑" panose="020B0503020204020204" pitchFamily="34" charset="-122"/>
                        </a:rPr>
                        <a:t>需求规格说明</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zh-CN" sz="1600">
                          <a:effectLst/>
                          <a:latin typeface="微软雅黑" panose="020B0503020204020204" pitchFamily="34" charset="-122"/>
                          <a:ea typeface="微软雅黑" panose="020B0503020204020204" pitchFamily="34" charset="-122"/>
                        </a:rPr>
                        <a:t>得到需求规格说明书</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zh-CN" sz="1600">
                          <a:effectLst/>
                          <a:latin typeface="微软雅黑" panose="020B0503020204020204" pitchFamily="34" charset="-122"/>
                          <a:ea typeface="微软雅黑" panose="020B0503020204020204" pitchFamily="34" charset="-122"/>
                        </a:rPr>
                        <a:t>能否得到需求规格说明书</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3073526797"/>
                  </a:ext>
                </a:extLst>
              </a:tr>
              <a:tr h="932341">
                <a:tc>
                  <a:txBody>
                    <a:bodyPr/>
                    <a:lstStyle/>
                    <a:p>
                      <a:pPr>
                        <a:spcAft>
                          <a:spcPts val="0"/>
                        </a:spcAft>
                      </a:pPr>
                      <a:r>
                        <a:rPr lang="zh-CN" sz="1600">
                          <a:effectLst/>
                          <a:latin typeface="微软雅黑" panose="020B0503020204020204" pitchFamily="34" charset="-122"/>
                          <a:ea typeface="微软雅黑" panose="020B0503020204020204" pitchFamily="34" charset="-122"/>
                        </a:rPr>
                        <a:t>需求规格审核</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zh-CN" sz="1600">
                          <a:effectLst/>
                          <a:latin typeface="微软雅黑" panose="020B0503020204020204" pitchFamily="34" charset="-122"/>
                          <a:ea typeface="微软雅黑" panose="020B0503020204020204" pitchFamily="34" charset="-122"/>
                        </a:rPr>
                        <a:t>得到用户手册</a:t>
                      </a:r>
                    </a:p>
                    <a:p>
                      <a:pPr>
                        <a:spcAft>
                          <a:spcPts val="0"/>
                        </a:spcAft>
                      </a:pPr>
                      <a:r>
                        <a:rPr lang="zh-CN" sz="1600">
                          <a:effectLst/>
                          <a:latin typeface="微软雅黑" panose="020B0503020204020204" pitchFamily="34" charset="-122"/>
                          <a:ea typeface="微软雅黑" panose="020B0503020204020204" pitchFamily="34" charset="-122"/>
                        </a:rPr>
                        <a:t>确定合规标准</a:t>
                      </a:r>
                    </a:p>
                    <a:p>
                      <a:pPr>
                        <a:spcAft>
                          <a:spcPts val="0"/>
                        </a:spcAft>
                      </a:pPr>
                      <a:r>
                        <a:rPr lang="zh-CN" sz="1600">
                          <a:effectLst/>
                          <a:latin typeface="微软雅黑" panose="020B0503020204020204" pitchFamily="34" charset="-122"/>
                          <a:ea typeface="微软雅黑" panose="020B0503020204020204" pitchFamily="34" charset="-122"/>
                        </a:rPr>
                        <a:t>编写测试用例</a:t>
                      </a:r>
                    </a:p>
                    <a:p>
                      <a:pPr>
                        <a:spcAft>
                          <a:spcPts val="0"/>
                        </a:spcAft>
                      </a:pPr>
                      <a:r>
                        <a:rPr lang="en-US" sz="1600">
                          <a:effectLst/>
                          <a:latin typeface="微软雅黑" panose="020B0503020204020204" pitchFamily="34" charset="-122"/>
                          <a:ea typeface="微软雅黑" panose="020B0503020204020204" pitchFamily="34" charset="-122"/>
                        </a:rPr>
                        <a:t> </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zh-CN" sz="1600">
                          <a:effectLst/>
                          <a:latin typeface="微软雅黑" panose="020B0503020204020204" pitchFamily="34" charset="-122"/>
                          <a:ea typeface="微软雅黑" panose="020B0503020204020204" pitchFamily="34" charset="-122"/>
                        </a:rPr>
                        <a:t>能否得到用户满意的用户手册以及需求规格说明书能否通过审核</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2797515239"/>
                  </a:ext>
                </a:extLst>
              </a:tr>
              <a:tr h="1111124">
                <a:tc>
                  <a:txBody>
                    <a:bodyPr/>
                    <a:lstStyle/>
                    <a:p>
                      <a:pPr>
                        <a:spcAft>
                          <a:spcPts val="0"/>
                        </a:spcAft>
                      </a:pPr>
                      <a:r>
                        <a:rPr lang="zh-CN" sz="1600">
                          <a:effectLst/>
                          <a:latin typeface="微软雅黑" panose="020B0503020204020204" pitchFamily="34" charset="-122"/>
                          <a:ea typeface="微软雅黑" panose="020B0503020204020204" pitchFamily="34" charset="-122"/>
                        </a:rPr>
                        <a:t>需求管理</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marL="342900" lvl="0" indent="-342900" algn="just">
                        <a:lnSpc>
                          <a:spcPct val="115000"/>
                        </a:lnSpc>
                        <a:spcAft>
                          <a:spcPts val="0"/>
                        </a:spcAft>
                        <a:buFont typeface="+mj-lt"/>
                        <a:buAutoNum type="arabicPeriod"/>
                      </a:pPr>
                      <a:r>
                        <a:rPr lang="zh-CN" sz="1600" kern="100">
                          <a:effectLst/>
                          <a:latin typeface="微软雅黑" panose="020B0503020204020204" pitchFamily="34" charset="-122"/>
                          <a:ea typeface="微软雅黑" panose="020B0503020204020204" pitchFamily="34" charset="-122"/>
                        </a:rPr>
                        <a:t>建立</a:t>
                      </a:r>
                      <a:r>
                        <a:rPr lang="en-US" sz="1600" kern="100">
                          <a:effectLst/>
                          <a:latin typeface="微软雅黑" panose="020B0503020204020204" pitchFamily="34" charset="-122"/>
                          <a:ea typeface="微软雅黑" panose="020B0503020204020204" pitchFamily="34" charset="-122"/>
                        </a:rPr>
                        <a:t>CCB</a:t>
                      </a:r>
                      <a:endParaRPr lang="zh-CN" sz="1600" kern="100">
                        <a:effectLst/>
                        <a:latin typeface="微软雅黑" panose="020B0503020204020204" pitchFamily="34" charset="-122"/>
                        <a:ea typeface="微软雅黑" panose="020B0503020204020204" pitchFamily="34" charset="-122"/>
                      </a:endParaRPr>
                    </a:p>
                    <a:p>
                      <a:pPr marL="342900" lvl="0" indent="-342900" algn="just">
                        <a:lnSpc>
                          <a:spcPct val="115000"/>
                        </a:lnSpc>
                        <a:spcAft>
                          <a:spcPts val="0"/>
                        </a:spcAft>
                        <a:buFont typeface="+mj-lt"/>
                        <a:buAutoNum type="arabicPeriod"/>
                      </a:pPr>
                      <a:r>
                        <a:rPr lang="zh-CN" sz="1600" kern="100">
                          <a:effectLst/>
                          <a:latin typeface="微软雅黑" panose="020B0503020204020204" pitchFamily="34" charset="-122"/>
                          <a:ea typeface="微软雅黑" panose="020B0503020204020204" pitchFamily="34" charset="-122"/>
                        </a:rPr>
                        <a:t>编写需求文档的基准版本和控制版本</a:t>
                      </a:r>
                    </a:p>
                    <a:p>
                      <a:pPr marL="342900" lvl="0" indent="-342900" algn="just">
                        <a:lnSpc>
                          <a:spcPct val="115000"/>
                        </a:lnSpc>
                        <a:spcAft>
                          <a:spcPts val="0"/>
                        </a:spcAft>
                        <a:buFont typeface="+mj-lt"/>
                        <a:buAutoNum type="arabicPeriod"/>
                      </a:pPr>
                      <a:r>
                        <a:rPr lang="zh-CN" sz="1600" kern="100">
                          <a:effectLst/>
                          <a:latin typeface="微软雅黑" panose="020B0503020204020204" pitchFamily="34" charset="-122"/>
                          <a:ea typeface="微软雅黑" panose="020B0503020204020204" pitchFamily="34" charset="-122"/>
                        </a:rPr>
                        <a:t>正式发布软件需求变更文档</a:t>
                      </a:r>
                      <a:endParaRPr lang="zh-CN" sz="16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spcAft>
                          <a:spcPts val="0"/>
                        </a:spcAft>
                      </a:pPr>
                      <a:r>
                        <a:rPr lang="zh-CN" sz="1600" dirty="0">
                          <a:effectLst/>
                          <a:latin typeface="微软雅黑" panose="020B0503020204020204" pitchFamily="34" charset="-122"/>
                          <a:ea typeface="微软雅黑" panose="020B0503020204020204" pitchFamily="34" charset="-122"/>
                        </a:rPr>
                        <a:t>能否得到需求文档的基准版本和控制版本以及正式发布需求变更文档</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817468000"/>
                  </a:ext>
                </a:extLst>
              </a:tr>
            </a:tbl>
          </a:graphicData>
        </a:graphic>
      </p:graphicFrame>
      <p:pic>
        <p:nvPicPr>
          <p:cNvPr id="5" name="图片 4">
            <a:extLst>
              <a:ext uri="{FF2B5EF4-FFF2-40B4-BE49-F238E27FC236}">
                <a16:creationId xmlns:a16="http://schemas.microsoft.com/office/drawing/2014/main" id="{1900A6C2-FA98-4932-9561-CD28ABFD1F12}"/>
              </a:ext>
            </a:extLst>
          </p:cNvPr>
          <p:cNvPicPr/>
          <p:nvPr/>
        </p:nvPicPr>
        <p:blipFill rotWithShape="1">
          <a:blip r:embed="rId3"/>
          <a:srcRect l="23570" t="19372" r="16476" b="17781"/>
          <a:stretch/>
        </p:blipFill>
        <p:spPr bwMode="auto">
          <a:xfrm>
            <a:off x="2084202" y="1411735"/>
            <a:ext cx="8107680" cy="511546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629868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进度管理计划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矩形 1">
            <a:extLst>
              <a:ext uri="{FF2B5EF4-FFF2-40B4-BE49-F238E27FC236}">
                <a16:creationId xmlns:a16="http://schemas.microsoft.com/office/drawing/2014/main" id="{D1F0917A-9930-4364-AF06-C67E71E82A54}"/>
              </a:ext>
            </a:extLst>
          </p:cNvPr>
          <p:cNvSpPr/>
          <p:nvPr/>
        </p:nvSpPr>
        <p:spPr>
          <a:xfrm>
            <a:off x="1307743" y="2051366"/>
            <a:ext cx="10395525" cy="1781385"/>
          </a:xfrm>
          <a:prstGeom prst="rect">
            <a:avLst/>
          </a:prstGeom>
        </p:spPr>
        <p:txBody>
          <a:bodyPr wrap="square">
            <a:spAutoFit/>
          </a:bodyPr>
          <a:lstStyle/>
          <a:p>
            <a:pPr algn="just">
              <a:lnSpc>
                <a:spcPct val="150000"/>
              </a:lnSpc>
              <a:spcAft>
                <a:spcPts val="0"/>
              </a:spcAft>
            </a:pPr>
            <a:r>
              <a:rPr lang="zh-CN" altLang="en-US" sz="28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进度管理规范</a:t>
            </a:r>
            <a:endParaRPr lang="en-US" altLang="zh-CN" sz="28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pPr>
            <a:r>
              <a:rPr lang="en-US"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在制定项目进度计划时，必须以项目范围管理为基础，针对项目范围的内容要求，有针对性的安排项目活动。</a:t>
            </a:r>
          </a:p>
        </p:txBody>
      </p:sp>
      <p:sp>
        <p:nvSpPr>
          <p:cNvPr id="3" name="矩形 2">
            <a:extLst>
              <a:ext uri="{FF2B5EF4-FFF2-40B4-BE49-F238E27FC236}">
                <a16:creationId xmlns:a16="http://schemas.microsoft.com/office/drawing/2014/main" id="{47AAB90F-D152-423E-AB78-ECC2AF2F478B}"/>
              </a:ext>
            </a:extLst>
          </p:cNvPr>
          <p:cNvSpPr/>
          <p:nvPr/>
        </p:nvSpPr>
        <p:spPr>
          <a:xfrm>
            <a:off x="1260446" y="4346900"/>
            <a:ext cx="10490117" cy="1781385"/>
          </a:xfrm>
          <a:prstGeom prst="rect">
            <a:avLst/>
          </a:prstGeom>
        </p:spPr>
        <p:txBody>
          <a:bodyPr wrap="square">
            <a:spAutoFit/>
          </a:bodyPr>
          <a:lstStyle/>
          <a:p>
            <a:pPr lvl="0" algn="just">
              <a:lnSpc>
                <a:spcPct val="150000"/>
              </a:lnSpc>
              <a:spcAft>
                <a:spcPts val="0"/>
              </a:spcAft>
            </a:pPr>
            <a:r>
              <a:rPr lang="zh-CN" altLang="en-US" sz="28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进度管理方式</a:t>
            </a:r>
            <a:endParaRPr lang="en-US" altLang="zh-CN" sz="28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lvl="0" algn="just">
              <a:lnSpc>
                <a:spcPct val="150000"/>
              </a:lnSpc>
              <a:spcAft>
                <a:spcPts val="0"/>
              </a:spcAft>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采用双周滚动计划，根据每周的最新安排，在甘特图中记录</a:t>
            </a:r>
          </a:p>
          <a:p>
            <a:pPr lvl="0" algn="just">
              <a:lnSpc>
                <a:spcPct val="150000"/>
              </a:lnSpc>
              <a:spcAft>
                <a:spcPts val="0"/>
              </a:spcAft>
            </a:pPr>
            <a:r>
              <a:rPr lang="zh-CN"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通过每日报告，汇总每天的进度安排</a:t>
            </a:r>
          </a:p>
        </p:txBody>
      </p:sp>
    </p:spTree>
    <p:extLst>
      <p:ext uri="{BB962C8B-B14F-4D97-AF65-F5344CB8AC3E}">
        <p14:creationId xmlns:p14="http://schemas.microsoft.com/office/powerpoint/2010/main" val="404254640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成本管理计划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7" name="表格 6">
            <a:extLst>
              <a:ext uri="{FF2B5EF4-FFF2-40B4-BE49-F238E27FC236}">
                <a16:creationId xmlns:a16="http://schemas.microsoft.com/office/drawing/2014/main" id="{77D7D420-618F-48DD-BD85-FB5FE6A1AA21}"/>
              </a:ext>
            </a:extLst>
          </p:cNvPr>
          <p:cNvGraphicFramePr>
            <a:graphicFrameLocks noGrp="1"/>
          </p:cNvGraphicFramePr>
          <p:nvPr>
            <p:extLst>
              <p:ext uri="{D42A27DB-BD31-4B8C-83A1-F6EECF244321}">
                <p14:modId xmlns:p14="http://schemas.microsoft.com/office/powerpoint/2010/main" val="3854605642"/>
              </p:ext>
            </p:extLst>
          </p:nvPr>
        </p:nvGraphicFramePr>
        <p:xfrm>
          <a:off x="2408419" y="2241030"/>
          <a:ext cx="7375161" cy="2375939"/>
        </p:xfrm>
        <a:graphic>
          <a:graphicData uri="http://schemas.openxmlformats.org/drawingml/2006/table">
            <a:tbl>
              <a:tblPr firstRow="1" firstCol="1" bandRow="1">
                <a:tableStyleId>{F5AB1C69-6EDB-4FF4-983F-18BD219EF322}</a:tableStyleId>
              </a:tblPr>
              <a:tblGrid>
                <a:gridCol w="1693548">
                  <a:extLst>
                    <a:ext uri="{9D8B030D-6E8A-4147-A177-3AD203B41FA5}">
                      <a16:colId xmlns:a16="http://schemas.microsoft.com/office/drawing/2014/main" val="1765318303"/>
                    </a:ext>
                  </a:extLst>
                </a:gridCol>
                <a:gridCol w="5681613">
                  <a:extLst>
                    <a:ext uri="{9D8B030D-6E8A-4147-A177-3AD203B41FA5}">
                      <a16:colId xmlns:a16="http://schemas.microsoft.com/office/drawing/2014/main" val="1959828624"/>
                    </a:ext>
                  </a:extLst>
                </a:gridCol>
              </a:tblGrid>
              <a:tr h="1229193">
                <a:tc>
                  <a:txBody>
                    <a:bodyPr/>
                    <a:lstStyle/>
                    <a:p>
                      <a:pPr>
                        <a:spcAft>
                          <a:spcPts val="0"/>
                        </a:spcAft>
                      </a:pPr>
                      <a:r>
                        <a:rPr lang="zh-CN" sz="2400" dirty="0">
                          <a:effectLst/>
                        </a:rPr>
                        <a:t>计量单位</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2400" dirty="0">
                          <a:effectLst/>
                        </a:rPr>
                        <a:t>测量工时均以小时为单位，货币均以元为单位</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806218524"/>
                  </a:ext>
                </a:extLst>
              </a:tr>
              <a:tr h="573373">
                <a:tc>
                  <a:txBody>
                    <a:bodyPr/>
                    <a:lstStyle/>
                    <a:p>
                      <a:pPr>
                        <a:spcAft>
                          <a:spcPts val="0"/>
                        </a:spcAft>
                      </a:pPr>
                      <a:r>
                        <a:rPr lang="zh-CN" sz="2400">
                          <a:effectLst/>
                        </a:rPr>
                        <a:t>精确度</a:t>
                      </a:r>
                      <a:endParaRPr lang="zh-CN" sz="24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2400" dirty="0">
                          <a:effectLst/>
                        </a:rPr>
                        <a:t>小数点后两位</a:t>
                      </a:r>
                      <a:r>
                        <a:rPr lang="en-US" sz="2400" dirty="0">
                          <a:effectLst/>
                        </a:rPr>
                        <a:t>,</a:t>
                      </a:r>
                      <a:r>
                        <a:rPr lang="zh-CN" sz="2400" dirty="0">
                          <a:effectLst/>
                        </a:rPr>
                        <a:t>如</a:t>
                      </a:r>
                      <a:r>
                        <a:rPr lang="en-US" sz="2400" dirty="0">
                          <a:effectLst/>
                        </a:rPr>
                        <a:t>66.22</a:t>
                      </a:r>
                      <a:r>
                        <a:rPr lang="zh-CN" sz="2400" dirty="0">
                          <a:effectLst/>
                        </a:rPr>
                        <a:t>元</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676445717"/>
                  </a:ext>
                </a:extLst>
              </a:tr>
              <a:tr h="573373">
                <a:tc>
                  <a:txBody>
                    <a:bodyPr/>
                    <a:lstStyle/>
                    <a:p>
                      <a:pPr>
                        <a:spcAft>
                          <a:spcPts val="0"/>
                        </a:spcAft>
                      </a:pPr>
                      <a:r>
                        <a:rPr lang="zh-CN" sz="2400">
                          <a:effectLst/>
                        </a:rPr>
                        <a:t>准确度</a:t>
                      </a:r>
                      <a:endParaRPr lang="zh-CN" sz="24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2400" dirty="0">
                          <a:effectLst/>
                        </a:rPr>
                        <a:t>误差在</a:t>
                      </a:r>
                      <a:r>
                        <a:rPr lang="en-US" sz="2400" dirty="0">
                          <a:effectLst/>
                        </a:rPr>
                        <a:t>10%</a:t>
                      </a:r>
                      <a:r>
                        <a:rPr lang="zh-CN" sz="2400" dirty="0">
                          <a:effectLst/>
                        </a:rPr>
                        <a:t>之内</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271179690"/>
                  </a:ext>
                </a:extLst>
              </a:tr>
            </a:tbl>
          </a:graphicData>
        </a:graphic>
      </p:graphicFrame>
      <p:graphicFrame>
        <p:nvGraphicFramePr>
          <p:cNvPr id="6" name="表格 5">
            <a:extLst>
              <a:ext uri="{FF2B5EF4-FFF2-40B4-BE49-F238E27FC236}">
                <a16:creationId xmlns:a16="http://schemas.microsoft.com/office/drawing/2014/main" id="{7E28EDA9-1300-4974-BF22-CDF97D7A926F}"/>
              </a:ext>
            </a:extLst>
          </p:cNvPr>
          <p:cNvGraphicFramePr>
            <a:graphicFrameLocks noGrp="1"/>
          </p:cNvGraphicFramePr>
          <p:nvPr>
            <p:extLst>
              <p:ext uri="{D42A27DB-BD31-4B8C-83A1-F6EECF244321}">
                <p14:modId xmlns:p14="http://schemas.microsoft.com/office/powerpoint/2010/main" val="427211271"/>
              </p:ext>
            </p:extLst>
          </p:nvPr>
        </p:nvGraphicFramePr>
        <p:xfrm>
          <a:off x="3005165" y="1732797"/>
          <a:ext cx="6181668" cy="4078256"/>
        </p:xfrm>
        <a:graphic>
          <a:graphicData uri="http://schemas.openxmlformats.org/drawingml/2006/table">
            <a:tbl>
              <a:tblPr firstRow="1" firstCol="1" bandRow="1">
                <a:tableStyleId>{F5AB1C69-6EDB-4FF4-983F-18BD219EF322}</a:tableStyleId>
              </a:tblPr>
              <a:tblGrid>
                <a:gridCol w="2156204">
                  <a:extLst>
                    <a:ext uri="{9D8B030D-6E8A-4147-A177-3AD203B41FA5}">
                      <a16:colId xmlns:a16="http://schemas.microsoft.com/office/drawing/2014/main" val="3801028229"/>
                    </a:ext>
                  </a:extLst>
                </a:gridCol>
                <a:gridCol w="1670691">
                  <a:extLst>
                    <a:ext uri="{9D8B030D-6E8A-4147-A177-3AD203B41FA5}">
                      <a16:colId xmlns:a16="http://schemas.microsoft.com/office/drawing/2014/main" val="596418127"/>
                    </a:ext>
                  </a:extLst>
                </a:gridCol>
                <a:gridCol w="2354773">
                  <a:extLst>
                    <a:ext uri="{9D8B030D-6E8A-4147-A177-3AD203B41FA5}">
                      <a16:colId xmlns:a16="http://schemas.microsoft.com/office/drawing/2014/main" val="4019949806"/>
                    </a:ext>
                  </a:extLst>
                </a:gridCol>
              </a:tblGrid>
              <a:tr h="578175">
                <a:tc>
                  <a:txBody>
                    <a:bodyPr/>
                    <a:lstStyle/>
                    <a:p>
                      <a:pPr algn="ctr">
                        <a:lnSpc>
                          <a:spcPct val="150000"/>
                        </a:lnSpc>
                        <a:spcAft>
                          <a:spcPts val="0"/>
                        </a:spcAft>
                      </a:pPr>
                      <a:endParaRPr lang="zh-CN" sz="24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工作分配</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时薪（元</a:t>
                      </a:r>
                      <a:r>
                        <a:rPr lang="en-US" sz="2400" kern="100">
                          <a:effectLst/>
                        </a:rPr>
                        <a:t>/</a:t>
                      </a:r>
                      <a:r>
                        <a:rPr lang="zh-CN" sz="2400" kern="100">
                          <a:effectLst/>
                        </a:rPr>
                        <a:t>小时）</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60658803"/>
                  </a:ext>
                </a:extLst>
              </a:tr>
              <a:tr h="555583">
                <a:tc>
                  <a:txBody>
                    <a:bodyPr/>
                    <a:lstStyle/>
                    <a:p>
                      <a:pPr algn="ctr">
                        <a:lnSpc>
                          <a:spcPct val="150000"/>
                        </a:lnSpc>
                        <a:spcAft>
                          <a:spcPts val="0"/>
                        </a:spcAft>
                      </a:pPr>
                      <a:r>
                        <a:rPr lang="zh-CN" sz="2400" kern="100">
                          <a:effectLst/>
                        </a:rPr>
                        <a:t>沈启航</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项目经理</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69.34</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523867697"/>
                  </a:ext>
                </a:extLst>
              </a:tr>
              <a:tr h="555583">
                <a:tc>
                  <a:txBody>
                    <a:bodyPr/>
                    <a:lstStyle/>
                    <a:p>
                      <a:pPr algn="ctr">
                        <a:lnSpc>
                          <a:spcPct val="150000"/>
                        </a:lnSpc>
                        <a:spcAft>
                          <a:spcPts val="0"/>
                        </a:spcAft>
                      </a:pPr>
                      <a:r>
                        <a:rPr lang="zh-CN" sz="2400" kern="100">
                          <a:effectLst/>
                        </a:rPr>
                        <a:t>杨以恒</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汇报员</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dirty="0">
                          <a:effectLst/>
                        </a:rPr>
                        <a:t>69.34</a:t>
                      </a:r>
                      <a:endParaRPr lang="zh-CN" sz="24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12761928"/>
                  </a:ext>
                </a:extLst>
              </a:tr>
              <a:tr h="916666">
                <a:tc>
                  <a:txBody>
                    <a:bodyPr/>
                    <a:lstStyle/>
                    <a:p>
                      <a:pPr algn="ctr">
                        <a:lnSpc>
                          <a:spcPct val="150000"/>
                        </a:lnSpc>
                        <a:spcAft>
                          <a:spcPts val="0"/>
                        </a:spcAft>
                      </a:pPr>
                      <a:r>
                        <a:rPr lang="zh-CN" sz="2400" kern="100">
                          <a:effectLst/>
                        </a:rPr>
                        <a:t>叶柏成</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需求分析员</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69.34</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543693434"/>
                  </a:ext>
                </a:extLst>
              </a:tr>
              <a:tr h="555583">
                <a:tc>
                  <a:txBody>
                    <a:bodyPr/>
                    <a:lstStyle/>
                    <a:p>
                      <a:pPr algn="ctr">
                        <a:lnSpc>
                          <a:spcPct val="150000"/>
                        </a:lnSpc>
                        <a:spcAft>
                          <a:spcPts val="0"/>
                        </a:spcAft>
                      </a:pPr>
                      <a:r>
                        <a:rPr lang="zh-CN" sz="2400" kern="100">
                          <a:effectLst/>
                        </a:rPr>
                        <a:t>徐哲远</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记录员</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69.34</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17011198"/>
                  </a:ext>
                </a:extLst>
              </a:tr>
              <a:tr h="916666">
                <a:tc>
                  <a:txBody>
                    <a:bodyPr/>
                    <a:lstStyle/>
                    <a:p>
                      <a:pPr algn="ctr">
                        <a:lnSpc>
                          <a:spcPct val="150000"/>
                        </a:lnSpc>
                        <a:spcAft>
                          <a:spcPts val="0"/>
                        </a:spcAft>
                      </a:pPr>
                      <a:r>
                        <a:rPr lang="zh-CN" sz="2400" kern="100">
                          <a:effectLst/>
                        </a:rPr>
                        <a:t>骆佳俊</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归档整理员</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dirty="0">
                          <a:effectLst/>
                        </a:rPr>
                        <a:t>69.34</a:t>
                      </a:r>
                      <a:endParaRPr lang="zh-CN" sz="24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949358039"/>
                  </a:ext>
                </a:extLst>
              </a:tr>
            </a:tbl>
          </a:graphicData>
        </a:graphic>
      </p:graphicFrame>
      <p:graphicFrame>
        <p:nvGraphicFramePr>
          <p:cNvPr id="8" name="表格 7">
            <a:extLst>
              <a:ext uri="{FF2B5EF4-FFF2-40B4-BE49-F238E27FC236}">
                <a16:creationId xmlns:a16="http://schemas.microsoft.com/office/drawing/2014/main" id="{EB751DA9-2E47-43FD-B562-8253F3A7EE75}"/>
              </a:ext>
            </a:extLst>
          </p:cNvPr>
          <p:cNvGraphicFramePr>
            <a:graphicFrameLocks noGrp="1"/>
          </p:cNvGraphicFramePr>
          <p:nvPr>
            <p:extLst>
              <p:ext uri="{D42A27DB-BD31-4B8C-83A1-F6EECF244321}">
                <p14:modId xmlns:p14="http://schemas.microsoft.com/office/powerpoint/2010/main" val="775149715"/>
              </p:ext>
            </p:extLst>
          </p:nvPr>
        </p:nvGraphicFramePr>
        <p:xfrm>
          <a:off x="1046490" y="1345598"/>
          <a:ext cx="10099020" cy="5181600"/>
        </p:xfrm>
        <a:graphic>
          <a:graphicData uri="http://schemas.openxmlformats.org/drawingml/2006/table">
            <a:tbl>
              <a:tblPr firstRow="1" firstCol="1" bandRow="1">
                <a:tableStyleId>{F5AB1C69-6EDB-4FF4-983F-18BD219EF322}</a:tableStyleId>
              </a:tblPr>
              <a:tblGrid>
                <a:gridCol w="2524755">
                  <a:extLst>
                    <a:ext uri="{9D8B030D-6E8A-4147-A177-3AD203B41FA5}">
                      <a16:colId xmlns:a16="http://schemas.microsoft.com/office/drawing/2014/main" val="3444663998"/>
                    </a:ext>
                  </a:extLst>
                </a:gridCol>
                <a:gridCol w="2524755">
                  <a:extLst>
                    <a:ext uri="{9D8B030D-6E8A-4147-A177-3AD203B41FA5}">
                      <a16:colId xmlns:a16="http://schemas.microsoft.com/office/drawing/2014/main" val="1243532410"/>
                    </a:ext>
                  </a:extLst>
                </a:gridCol>
                <a:gridCol w="2524755">
                  <a:extLst>
                    <a:ext uri="{9D8B030D-6E8A-4147-A177-3AD203B41FA5}">
                      <a16:colId xmlns:a16="http://schemas.microsoft.com/office/drawing/2014/main" val="3269186609"/>
                    </a:ext>
                  </a:extLst>
                </a:gridCol>
                <a:gridCol w="2524755">
                  <a:extLst>
                    <a:ext uri="{9D8B030D-6E8A-4147-A177-3AD203B41FA5}">
                      <a16:colId xmlns:a16="http://schemas.microsoft.com/office/drawing/2014/main" val="1768038224"/>
                    </a:ext>
                  </a:extLst>
                </a:gridCol>
              </a:tblGrid>
              <a:tr h="295378">
                <a:tc>
                  <a:txBody>
                    <a:bodyPr/>
                    <a:lstStyle/>
                    <a:p>
                      <a:pPr algn="ctr">
                        <a:spcAft>
                          <a:spcPts val="0"/>
                        </a:spcAft>
                      </a:pPr>
                      <a:r>
                        <a:rPr lang="zh-CN" sz="2000" dirty="0">
                          <a:effectLst/>
                        </a:rPr>
                        <a:t>项目</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平均月投入资金</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项目总投入资金</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备注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622832295"/>
                  </a:ext>
                </a:extLst>
              </a:tr>
              <a:tr h="590755">
                <a:tc>
                  <a:txBody>
                    <a:bodyPr/>
                    <a:lstStyle/>
                    <a:p>
                      <a:pPr algn="ctr">
                        <a:spcAft>
                          <a:spcPts val="0"/>
                        </a:spcAft>
                      </a:pPr>
                      <a:r>
                        <a:rPr lang="zh-CN" sz="2000" dirty="0">
                          <a:effectLst/>
                        </a:rPr>
                        <a:t>网盘会员</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20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80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以下均为元为货币单位</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13106660"/>
                  </a:ext>
                </a:extLst>
              </a:tr>
              <a:tr h="295378">
                <a:tc>
                  <a:txBody>
                    <a:bodyPr/>
                    <a:lstStyle/>
                    <a:p>
                      <a:pPr algn="ctr">
                        <a:spcAft>
                          <a:spcPts val="0"/>
                        </a:spcAft>
                      </a:pPr>
                      <a:r>
                        <a:rPr lang="zh-CN" sz="2000">
                          <a:effectLst/>
                        </a:rPr>
                        <a:t>相关电子文档</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029165632"/>
                  </a:ext>
                </a:extLst>
              </a:tr>
              <a:tr h="295378">
                <a:tc>
                  <a:txBody>
                    <a:bodyPr/>
                    <a:lstStyle/>
                    <a:p>
                      <a:pPr algn="ctr">
                        <a:spcAft>
                          <a:spcPts val="0"/>
                        </a:spcAft>
                      </a:pPr>
                      <a:r>
                        <a:rPr lang="en-US" sz="2000">
                          <a:effectLst/>
                        </a:rPr>
                        <a:t>Office</a:t>
                      </a:r>
                      <a:r>
                        <a:rPr lang="zh-CN" sz="2000">
                          <a:effectLst/>
                        </a:rPr>
                        <a:t>工具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870687148"/>
                  </a:ext>
                </a:extLst>
              </a:tr>
              <a:tr h="295378">
                <a:tc>
                  <a:txBody>
                    <a:bodyPr/>
                    <a:lstStyle/>
                    <a:p>
                      <a:pPr algn="ctr">
                        <a:spcAft>
                          <a:spcPts val="0"/>
                        </a:spcAft>
                      </a:pPr>
                      <a:r>
                        <a:rPr lang="en-US" sz="2000">
                          <a:effectLst/>
                        </a:rPr>
                        <a:t>Project</a:t>
                      </a:r>
                      <a:r>
                        <a:rPr lang="zh-CN" sz="2000">
                          <a:effectLst/>
                        </a:rPr>
                        <a:t>工具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290537140"/>
                  </a:ext>
                </a:extLst>
              </a:tr>
              <a:tr h="295378">
                <a:tc>
                  <a:txBody>
                    <a:bodyPr/>
                    <a:lstStyle/>
                    <a:p>
                      <a:pPr algn="ctr">
                        <a:spcAft>
                          <a:spcPts val="0"/>
                        </a:spcAft>
                      </a:pPr>
                      <a:r>
                        <a:rPr lang="en-US" sz="2000">
                          <a:effectLst/>
                        </a:rPr>
                        <a:t>VMWARE</a:t>
                      </a:r>
                      <a:r>
                        <a:rPr lang="zh-CN" sz="2000">
                          <a:effectLst/>
                        </a:rPr>
                        <a:t>虚拟机工具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29508749"/>
                  </a:ext>
                </a:extLst>
              </a:tr>
              <a:tr h="295378">
                <a:tc>
                  <a:txBody>
                    <a:bodyPr/>
                    <a:lstStyle/>
                    <a:p>
                      <a:pPr algn="ctr">
                        <a:spcAft>
                          <a:spcPts val="0"/>
                        </a:spcAft>
                      </a:pPr>
                      <a:r>
                        <a:rPr lang="en-US" sz="2000">
                          <a:effectLst/>
                        </a:rPr>
                        <a:t>Axure RP</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9530882"/>
                  </a:ext>
                </a:extLst>
              </a:tr>
              <a:tr h="295378">
                <a:tc>
                  <a:txBody>
                    <a:bodyPr/>
                    <a:lstStyle/>
                    <a:p>
                      <a:pPr algn="ctr">
                        <a:spcAft>
                          <a:spcPts val="0"/>
                        </a:spcAft>
                      </a:pPr>
                      <a:r>
                        <a:rPr lang="en-US" sz="2000">
                          <a:effectLst/>
                        </a:rPr>
                        <a:t>UML</a:t>
                      </a:r>
                      <a:r>
                        <a:rPr lang="zh-CN" sz="2000">
                          <a:effectLst/>
                        </a:rPr>
                        <a:t>相关工具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2247943"/>
                  </a:ext>
                </a:extLst>
              </a:tr>
              <a:tr h="295378">
                <a:tc>
                  <a:txBody>
                    <a:bodyPr/>
                    <a:lstStyle/>
                    <a:p>
                      <a:pPr algn="ctr">
                        <a:spcAft>
                          <a:spcPts val="0"/>
                        </a:spcAft>
                      </a:pPr>
                      <a:r>
                        <a:rPr lang="zh-CN" sz="2000">
                          <a:effectLst/>
                        </a:rPr>
                        <a:t>个人电脑</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组员自备</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140929860"/>
                  </a:ext>
                </a:extLst>
              </a:tr>
              <a:tr h="590755">
                <a:tc>
                  <a:txBody>
                    <a:bodyPr/>
                    <a:lstStyle/>
                    <a:p>
                      <a:pPr algn="ctr">
                        <a:spcAft>
                          <a:spcPts val="0"/>
                        </a:spcAft>
                      </a:pPr>
                      <a:r>
                        <a:rPr lang="zh-CN" sz="2000">
                          <a:effectLst/>
                        </a:rPr>
                        <a:t>电费</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150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600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自费，假设电</a:t>
                      </a:r>
                      <a:r>
                        <a:rPr lang="en-US" sz="2000">
                          <a:effectLst/>
                        </a:rPr>
                        <a:t>1</a:t>
                      </a:r>
                      <a:r>
                        <a:rPr lang="zh-CN" sz="2000">
                          <a:effectLst/>
                        </a:rPr>
                        <a:t>元</a:t>
                      </a:r>
                      <a:r>
                        <a:rPr lang="en-US" sz="2000">
                          <a:effectLst/>
                        </a:rPr>
                        <a:t>1</a:t>
                      </a:r>
                      <a:r>
                        <a:rPr lang="zh-CN" sz="2000">
                          <a:effectLst/>
                        </a:rPr>
                        <a:t>度。</a:t>
                      </a:r>
                      <a:r>
                        <a:rPr lang="en-US" sz="2000">
                          <a:effectLst/>
                        </a:rPr>
                        <a:t>30*5*1</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075849732"/>
                  </a:ext>
                </a:extLst>
              </a:tr>
              <a:tr h="295378">
                <a:tc>
                  <a:txBody>
                    <a:bodyPr/>
                    <a:lstStyle/>
                    <a:p>
                      <a:pPr algn="ctr">
                        <a:spcAft>
                          <a:spcPts val="0"/>
                        </a:spcAft>
                      </a:pPr>
                      <a:r>
                        <a:rPr lang="zh-CN" sz="2000">
                          <a:effectLst/>
                        </a:rPr>
                        <a:t>宽带费用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195</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975</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自费</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742195807"/>
                  </a:ext>
                </a:extLst>
              </a:tr>
              <a:tr h="295378">
                <a:tc>
                  <a:txBody>
                    <a:bodyPr/>
                    <a:lstStyle/>
                    <a:p>
                      <a:pPr algn="ctr">
                        <a:spcAft>
                          <a:spcPts val="0"/>
                        </a:spcAft>
                      </a:pPr>
                      <a:r>
                        <a:rPr lang="zh-CN" sz="2000">
                          <a:effectLst/>
                        </a:rPr>
                        <a:t>域名</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 </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159673360"/>
                  </a:ext>
                </a:extLst>
              </a:tr>
              <a:tr h="295378">
                <a:tc>
                  <a:txBody>
                    <a:bodyPr/>
                    <a:lstStyle/>
                    <a:p>
                      <a:pPr algn="ctr">
                        <a:spcAft>
                          <a:spcPts val="0"/>
                        </a:spcAft>
                      </a:pPr>
                      <a:r>
                        <a:rPr lang="zh-CN" sz="2000">
                          <a:effectLst/>
                        </a:rPr>
                        <a:t>服务器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 </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152143195"/>
                  </a:ext>
                </a:extLst>
              </a:tr>
              <a:tr h="295378">
                <a:tc>
                  <a:txBody>
                    <a:bodyPr/>
                    <a:lstStyle/>
                    <a:p>
                      <a:pPr algn="ctr">
                        <a:spcAft>
                          <a:spcPts val="0"/>
                        </a:spcAft>
                      </a:pPr>
                      <a:r>
                        <a:rPr lang="zh-CN" sz="2000">
                          <a:effectLst/>
                        </a:rPr>
                        <a:t>交通费</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200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800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 </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227107050"/>
                  </a:ext>
                </a:extLst>
              </a:tr>
              <a:tr h="0">
                <a:tc>
                  <a:txBody>
                    <a:bodyPr/>
                    <a:lstStyle/>
                    <a:p>
                      <a:pPr algn="ctr">
                        <a:spcAft>
                          <a:spcPts val="0"/>
                        </a:spcAft>
                      </a:pPr>
                      <a:r>
                        <a:rPr lang="zh-CN" sz="2000">
                          <a:effectLst/>
                        </a:rPr>
                        <a:t>团建伙食费</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200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800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 </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304978772"/>
                  </a:ext>
                </a:extLst>
              </a:tr>
            </a:tbl>
          </a:graphicData>
        </a:graphic>
      </p:graphicFrame>
      <p:graphicFrame>
        <p:nvGraphicFramePr>
          <p:cNvPr id="9" name="表格 8">
            <a:extLst>
              <a:ext uri="{FF2B5EF4-FFF2-40B4-BE49-F238E27FC236}">
                <a16:creationId xmlns:a16="http://schemas.microsoft.com/office/drawing/2014/main" id="{A5ECEF29-3393-47F2-984E-CB7B2F8C303B}"/>
              </a:ext>
            </a:extLst>
          </p:cNvPr>
          <p:cNvGraphicFramePr>
            <a:graphicFrameLocks noGrp="1"/>
          </p:cNvGraphicFramePr>
          <p:nvPr>
            <p:extLst>
              <p:ext uri="{D42A27DB-BD31-4B8C-83A1-F6EECF244321}">
                <p14:modId xmlns:p14="http://schemas.microsoft.com/office/powerpoint/2010/main" val="4135468757"/>
              </p:ext>
            </p:extLst>
          </p:nvPr>
        </p:nvGraphicFramePr>
        <p:xfrm>
          <a:off x="1046490" y="1356180"/>
          <a:ext cx="10568064" cy="5212192"/>
        </p:xfrm>
        <a:graphic>
          <a:graphicData uri="http://schemas.openxmlformats.org/drawingml/2006/table">
            <a:tbl>
              <a:tblPr firstRow="1" firstCol="1" bandRow="1">
                <a:tableStyleId>{F5AB1C69-6EDB-4FF4-983F-18BD219EF322}</a:tableStyleId>
              </a:tblPr>
              <a:tblGrid>
                <a:gridCol w="2642016">
                  <a:extLst>
                    <a:ext uri="{9D8B030D-6E8A-4147-A177-3AD203B41FA5}">
                      <a16:colId xmlns:a16="http://schemas.microsoft.com/office/drawing/2014/main" val="3626992327"/>
                    </a:ext>
                  </a:extLst>
                </a:gridCol>
                <a:gridCol w="2642016">
                  <a:extLst>
                    <a:ext uri="{9D8B030D-6E8A-4147-A177-3AD203B41FA5}">
                      <a16:colId xmlns:a16="http://schemas.microsoft.com/office/drawing/2014/main" val="1086285238"/>
                    </a:ext>
                  </a:extLst>
                </a:gridCol>
                <a:gridCol w="2642016">
                  <a:extLst>
                    <a:ext uri="{9D8B030D-6E8A-4147-A177-3AD203B41FA5}">
                      <a16:colId xmlns:a16="http://schemas.microsoft.com/office/drawing/2014/main" val="868368679"/>
                    </a:ext>
                  </a:extLst>
                </a:gridCol>
                <a:gridCol w="2642016">
                  <a:extLst>
                    <a:ext uri="{9D8B030D-6E8A-4147-A177-3AD203B41FA5}">
                      <a16:colId xmlns:a16="http://schemas.microsoft.com/office/drawing/2014/main" val="1036776863"/>
                    </a:ext>
                  </a:extLst>
                </a:gridCol>
              </a:tblGrid>
              <a:tr h="331641">
                <a:tc>
                  <a:txBody>
                    <a:bodyPr/>
                    <a:lstStyle/>
                    <a:p>
                      <a:pPr algn="ctr">
                        <a:spcAft>
                          <a:spcPts val="0"/>
                        </a:spcAft>
                      </a:pPr>
                      <a:r>
                        <a:rPr lang="zh-CN" sz="1600" dirty="0">
                          <a:effectLst/>
                          <a:latin typeface="微软雅黑" panose="020B0503020204020204" pitchFamily="34" charset="-122"/>
                          <a:ea typeface="微软雅黑" panose="020B0503020204020204" pitchFamily="34" charset="-122"/>
                        </a:rPr>
                        <a:t>项目</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平均月投入资金</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项目总投入资金</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备注</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2276760729"/>
                  </a:ext>
                </a:extLst>
              </a:tr>
              <a:tr h="465956">
                <a:tc>
                  <a:txBody>
                    <a:bodyPr/>
                    <a:lstStyle/>
                    <a:p>
                      <a:pPr algn="ctr">
                        <a:spcAft>
                          <a:spcPts val="0"/>
                        </a:spcAft>
                      </a:pPr>
                      <a:r>
                        <a:rPr lang="zh-CN" sz="1600" dirty="0">
                          <a:effectLst/>
                          <a:latin typeface="微软雅黑" panose="020B0503020204020204" pitchFamily="34" charset="-122"/>
                          <a:ea typeface="微软雅黑" panose="020B0503020204020204" pitchFamily="34" charset="-122"/>
                        </a:rPr>
                        <a:t>网盘会员</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20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80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以下均为元为货币单位</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2875901574"/>
                  </a:ext>
                </a:extLst>
              </a:tr>
              <a:tr h="232978">
                <a:tc>
                  <a:txBody>
                    <a:bodyPr/>
                    <a:lstStyle/>
                    <a:p>
                      <a:pPr algn="ctr">
                        <a:spcAft>
                          <a:spcPts val="0"/>
                        </a:spcAft>
                      </a:pPr>
                      <a:r>
                        <a:rPr lang="zh-CN" sz="1600" dirty="0">
                          <a:effectLst/>
                          <a:latin typeface="微软雅黑" panose="020B0503020204020204" pitchFamily="34" charset="-122"/>
                          <a:ea typeface="微软雅黑" panose="020B0503020204020204" pitchFamily="34" charset="-122"/>
                        </a:rPr>
                        <a:t>相关电子文档</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仅为学习使用</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017412325"/>
                  </a:ext>
                </a:extLst>
              </a:tr>
              <a:tr h="232978">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Office</a:t>
                      </a:r>
                      <a:r>
                        <a:rPr lang="zh-CN" sz="1600">
                          <a:effectLst/>
                          <a:latin typeface="微软雅黑" panose="020B0503020204020204" pitchFamily="34" charset="-122"/>
                          <a:ea typeface="微软雅黑" panose="020B0503020204020204" pitchFamily="34" charset="-122"/>
                        </a:rPr>
                        <a:t>工具</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仅为学习使用</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2766941208"/>
                  </a:ext>
                </a:extLst>
              </a:tr>
              <a:tr h="232978">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Project</a:t>
                      </a:r>
                      <a:r>
                        <a:rPr lang="zh-CN" sz="1600">
                          <a:effectLst/>
                          <a:latin typeface="微软雅黑" panose="020B0503020204020204" pitchFamily="34" charset="-122"/>
                          <a:ea typeface="微软雅黑" panose="020B0503020204020204" pitchFamily="34" charset="-122"/>
                        </a:rPr>
                        <a:t>工具</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仅为学习使用</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2667005150"/>
                  </a:ext>
                </a:extLst>
              </a:tr>
              <a:tr h="232978">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VMWARE</a:t>
                      </a:r>
                      <a:r>
                        <a:rPr lang="zh-CN" sz="1600">
                          <a:effectLst/>
                          <a:latin typeface="微软雅黑" panose="020B0503020204020204" pitchFamily="34" charset="-122"/>
                          <a:ea typeface="微软雅黑" panose="020B0503020204020204" pitchFamily="34" charset="-122"/>
                        </a:rPr>
                        <a:t>虚拟机工具</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仅为学习使用</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676157699"/>
                  </a:ext>
                </a:extLst>
              </a:tr>
              <a:tr h="232978">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Axure RP</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仅为学习使用</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611260644"/>
                  </a:ext>
                </a:extLst>
              </a:tr>
              <a:tr h="232978">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UML</a:t>
                      </a:r>
                      <a:r>
                        <a:rPr lang="zh-CN" sz="1600">
                          <a:effectLst/>
                          <a:latin typeface="微软雅黑" panose="020B0503020204020204" pitchFamily="34" charset="-122"/>
                          <a:ea typeface="微软雅黑" panose="020B0503020204020204" pitchFamily="34" charset="-122"/>
                        </a:rPr>
                        <a:t>相关工具</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仅为学习使用</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79703894"/>
                  </a:ext>
                </a:extLst>
              </a:tr>
              <a:tr h="232978">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个人电脑</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组员自备</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3461005969"/>
                  </a:ext>
                </a:extLst>
              </a:tr>
              <a:tr h="465956">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电费</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150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600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自费，假设电</a:t>
                      </a:r>
                      <a:r>
                        <a:rPr lang="en-US" sz="1600">
                          <a:effectLst/>
                          <a:latin typeface="微软雅黑" panose="020B0503020204020204" pitchFamily="34" charset="-122"/>
                          <a:ea typeface="微软雅黑" panose="020B0503020204020204" pitchFamily="34" charset="-122"/>
                        </a:rPr>
                        <a:t>1</a:t>
                      </a:r>
                      <a:r>
                        <a:rPr lang="zh-CN" sz="1600">
                          <a:effectLst/>
                          <a:latin typeface="微软雅黑" panose="020B0503020204020204" pitchFamily="34" charset="-122"/>
                          <a:ea typeface="微软雅黑" panose="020B0503020204020204" pitchFamily="34" charset="-122"/>
                        </a:rPr>
                        <a:t>元</a:t>
                      </a:r>
                      <a:r>
                        <a:rPr lang="en-US" sz="1600">
                          <a:effectLst/>
                          <a:latin typeface="微软雅黑" panose="020B0503020204020204" pitchFamily="34" charset="-122"/>
                          <a:ea typeface="微软雅黑" panose="020B0503020204020204" pitchFamily="34" charset="-122"/>
                        </a:rPr>
                        <a:t>1</a:t>
                      </a:r>
                      <a:r>
                        <a:rPr lang="zh-CN" sz="1600">
                          <a:effectLst/>
                          <a:latin typeface="微软雅黑" panose="020B0503020204020204" pitchFamily="34" charset="-122"/>
                          <a:ea typeface="微软雅黑" panose="020B0503020204020204" pitchFamily="34" charset="-122"/>
                        </a:rPr>
                        <a:t>度。</a:t>
                      </a:r>
                      <a:r>
                        <a:rPr lang="en-US" sz="1600">
                          <a:effectLst/>
                          <a:latin typeface="微软雅黑" panose="020B0503020204020204" pitchFamily="34" charset="-122"/>
                          <a:ea typeface="微软雅黑" panose="020B0503020204020204" pitchFamily="34" charset="-122"/>
                        </a:rPr>
                        <a:t>30*5*1</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842200680"/>
                  </a:ext>
                </a:extLst>
              </a:tr>
              <a:tr h="232978">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宽带费用</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195</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975</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自费</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10813301"/>
                  </a:ext>
                </a:extLst>
              </a:tr>
              <a:tr h="301901">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域名</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 </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3388941242"/>
                  </a:ext>
                </a:extLst>
              </a:tr>
              <a:tr h="232978">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服务器</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 </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639351349"/>
                  </a:ext>
                </a:extLst>
              </a:tr>
              <a:tr h="232978">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交通费</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200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800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 </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2224350956"/>
                  </a:ext>
                </a:extLst>
              </a:tr>
              <a:tr h="232978">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团建伙食费</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200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800</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 </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3766770166"/>
                  </a:ext>
                </a:extLst>
              </a:tr>
              <a:tr h="698934">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人力支出</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10410</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41604</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600" dirty="0">
                          <a:effectLst/>
                          <a:latin typeface="微软雅黑" panose="020B0503020204020204" pitchFamily="34" charset="-122"/>
                          <a:ea typeface="微软雅黑" panose="020B0503020204020204" pitchFamily="34" charset="-122"/>
                        </a:rPr>
                        <a:t>假设均不加班。</a:t>
                      </a:r>
                      <a:r>
                        <a:rPr lang="en-US" sz="1600" dirty="0">
                          <a:effectLst/>
                          <a:latin typeface="微软雅黑" panose="020B0503020204020204" pitchFamily="34" charset="-122"/>
                          <a:ea typeface="微软雅黑" panose="020B0503020204020204" pitchFamily="34" charset="-122"/>
                        </a:rPr>
                        <a:t>69.34*5*30</a:t>
                      </a:r>
                      <a:r>
                        <a:rPr lang="zh-CN" sz="1600" dirty="0">
                          <a:effectLst/>
                          <a:latin typeface="微软雅黑" panose="020B0503020204020204" pitchFamily="34" charset="-122"/>
                          <a:ea typeface="微软雅黑" panose="020B0503020204020204" pitchFamily="34" charset="-122"/>
                        </a:rPr>
                        <a:t>得到月投入</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312903249"/>
                  </a:ext>
                </a:extLst>
              </a:tr>
              <a:tr h="232978">
                <a:tc>
                  <a:txBody>
                    <a:bodyPr/>
                    <a:lstStyle/>
                    <a:p>
                      <a:pPr algn="ctr">
                        <a:spcAft>
                          <a:spcPts val="0"/>
                        </a:spcAft>
                      </a:pPr>
                      <a:r>
                        <a:rPr lang="zh-CN" sz="1600">
                          <a:effectLst/>
                          <a:latin typeface="微软雅黑" panose="020B0503020204020204" pitchFamily="34" charset="-122"/>
                          <a:ea typeface="微软雅黑" panose="020B0503020204020204" pitchFamily="34" charset="-122"/>
                        </a:rPr>
                        <a:t>共计</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11155</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a:effectLst/>
                          <a:latin typeface="微软雅黑" panose="020B0503020204020204" pitchFamily="34" charset="-122"/>
                          <a:ea typeface="微软雅黑" panose="020B0503020204020204" pitchFamily="34" charset="-122"/>
                        </a:rPr>
                        <a:t>55775</a:t>
                      </a:r>
                      <a:endParaRPr lang="zh-CN" sz="16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600" dirty="0">
                          <a:effectLst/>
                          <a:latin typeface="微软雅黑" panose="020B0503020204020204" pitchFamily="34" charset="-122"/>
                          <a:ea typeface="微软雅黑" panose="020B0503020204020204" pitchFamily="34" charset="-122"/>
                        </a:rPr>
                        <a:t> </a:t>
                      </a:r>
                      <a:endParaRPr lang="zh-CN" sz="16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1102026932"/>
                  </a:ext>
                </a:extLst>
              </a:tr>
            </a:tbl>
          </a:graphicData>
        </a:graphic>
      </p:graphicFrame>
    </p:spTree>
    <p:extLst>
      <p:ext uri="{BB962C8B-B14F-4D97-AF65-F5344CB8AC3E}">
        <p14:creationId xmlns:p14="http://schemas.microsoft.com/office/powerpoint/2010/main" val="24670190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500"/>
                                        <p:tgtEl>
                                          <p:spTgt spid="7"/>
                                        </p:tgtEl>
                                      </p:cBhvr>
                                    </p:animEffect>
                                    <p:anim calcmode="lin" valueType="num">
                                      <p:cBhvr>
                                        <p:cTn id="14" dur="500"/>
                                        <p:tgtEl>
                                          <p:spTgt spid="7"/>
                                        </p:tgtEl>
                                        <p:attrNameLst>
                                          <p:attrName>ppt_x</p:attrName>
                                        </p:attrNameLst>
                                      </p:cBhvr>
                                      <p:tavLst>
                                        <p:tav tm="0">
                                          <p:val>
                                            <p:strVal val="ppt_x"/>
                                          </p:val>
                                        </p:tav>
                                        <p:tav tm="100000">
                                          <p:val>
                                            <p:strVal val="ppt_x"/>
                                          </p:val>
                                        </p:tav>
                                      </p:tavLst>
                                    </p:anim>
                                    <p:anim calcmode="lin" valueType="num">
                                      <p:cBhvr>
                                        <p:cTn id="15" dur="500"/>
                                        <p:tgtEl>
                                          <p:spTgt spid="7"/>
                                        </p:tgtEl>
                                        <p:attrNameLst>
                                          <p:attrName>ppt_y</p:attrName>
                                        </p:attrNameLst>
                                      </p:cBhvr>
                                      <p:tavLst>
                                        <p:tav tm="0">
                                          <p:val>
                                            <p:strVal val="ppt_y"/>
                                          </p:val>
                                        </p:tav>
                                        <p:tav tm="100000">
                                          <p:val>
                                            <p:strVal val="ppt_y+.1"/>
                                          </p:val>
                                        </p:tav>
                                      </p:tavLst>
                                    </p:anim>
                                    <p:set>
                                      <p:cBhvr>
                                        <p:cTn id="16" dur="1" fill="hold">
                                          <p:stCondLst>
                                            <p:cond delay="4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anim calcmode="lin" valueType="num">
                                      <p:cBhvr>
                                        <p:cTn id="22" dur="500" fill="hold"/>
                                        <p:tgtEl>
                                          <p:spTgt spid="6"/>
                                        </p:tgtEl>
                                        <p:attrNameLst>
                                          <p:attrName>ppt_x</p:attrName>
                                        </p:attrNameLst>
                                      </p:cBhvr>
                                      <p:tavLst>
                                        <p:tav tm="0">
                                          <p:val>
                                            <p:strVal val="#ppt_x"/>
                                          </p:val>
                                        </p:tav>
                                        <p:tav tm="100000">
                                          <p:val>
                                            <p:strVal val="#ppt_x"/>
                                          </p:val>
                                        </p:tav>
                                      </p:tavLst>
                                    </p:anim>
                                    <p:anim calcmode="lin" valueType="num">
                                      <p:cBhvr>
                                        <p:cTn id="23"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xit" presetSubtype="0" fill="hold" nodeType="clickEffect">
                                  <p:stCondLst>
                                    <p:cond delay="0"/>
                                  </p:stCondLst>
                                  <p:childTnLst>
                                    <p:animEffect transition="out" filter="fade">
                                      <p:cBhvr>
                                        <p:cTn id="27" dur="500"/>
                                        <p:tgtEl>
                                          <p:spTgt spid="6"/>
                                        </p:tgtEl>
                                      </p:cBhvr>
                                    </p:animEffect>
                                    <p:anim calcmode="lin" valueType="num">
                                      <p:cBhvr>
                                        <p:cTn id="28" dur="500"/>
                                        <p:tgtEl>
                                          <p:spTgt spid="6"/>
                                        </p:tgtEl>
                                        <p:attrNameLst>
                                          <p:attrName>ppt_x</p:attrName>
                                        </p:attrNameLst>
                                      </p:cBhvr>
                                      <p:tavLst>
                                        <p:tav tm="0">
                                          <p:val>
                                            <p:strVal val="ppt_x"/>
                                          </p:val>
                                        </p:tav>
                                        <p:tav tm="100000">
                                          <p:val>
                                            <p:strVal val="ppt_x"/>
                                          </p:val>
                                        </p:tav>
                                      </p:tavLst>
                                    </p:anim>
                                    <p:anim calcmode="lin" valueType="num">
                                      <p:cBhvr>
                                        <p:cTn id="29" dur="500"/>
                                        <p:tgtEl>
                                          <p:spTgt spid="6"/>
                                        </p:tgtEl>
                                        <p:attrNameLst>
                                          <p:attrName>ppt_y</p:attrName>
                                        </p:attrNameLst>
                                      </p:cBhvr>
                                      <p:tavLst>
                                        <p:tav tm="0">
                                          <p:val>
                                            <p:strVal val="ppt_y"/>
                                          </p:val>
                                        </p:tav>
                                        <p:tav tm="100000">
                                          <p:val>
                                            <p:strVal val="ppt_y-.1"/>
                                          </p:val>
                                        </p:tav>
                                      </p:tavLst>
                                    </p:anim>
                                    <p:set>
                                      <p:cBhvr>
                                        <p:cTn id="30" dur="1" fill="hold">
                                          <p:stCondLst>
                                            <p:cond delay="499"/>
                                          </p:stCondLst>
                                        </p:cTn>
                                        <p:tgtEl>
                                          <p:spTgt spid="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7" presetClass="entr" presetSubtype="1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7" presetClass="exit" presetSubtype="10" fill="hold" nodeType="clickEffect">
                                  <p:stCondLst>
                                    <p:cond delay="0"/>
                                  </p:stCondLst>
                                  <p:childTnLst>
                                    <p:anim calcmode="lin" valueType="num">
                                      <p:cBhvr>
                                        <p:cTn id="40" dur="500"/>
                                        <p:tgtEl>
                                          <p:spTgt spid="8"/>
                                        </p:tgtEl>
                                        <p:attrNameLst>
                                          <p:attrName>ppt_w</p:attrName>
                                        </p:attrNameLst>
                                      </p:cBhvr>
                                      <p:tavLst>
                                        <p:tav tm="0">
                                          <p:val>
                                            <p:strVal val="ppt_w"/>
                                          </p:val>
                                        </p:tav>
                                        <p:tav tm="100000">
                                          <p:val>
                                            <p:fltVal val="0"/>
                                          </p:val>
                                        </p:tav>
                                      </p:tavLst>
                                    </p:anim>
                                    <p:anim calcmode="lin" valueType="num">
                                      <p:cBhvr>
                                        <p:cTn id="41" dur="500"/>
                                        <p:tgtEl>
                                          <p:spTgt spid="8"/>
                                        </p:tgtEl>
                                        <p:attrNameLst>
                                          <p:attrName>ppt_h</p:attrName>
                                        </p:attrNameLst>
                                      </p:cBhvr>
                                      <p:tavLst>
                                        <p:tav tm="0">
                                          <p:val>
                                            <p:strVal val="ppt_h"/>
                                          </p:val>
                                        </p:tav>
                                        <p:tav tm="100000">
                                          <p:val>
                                            <p:strVal val="ppt_h"/>
                                          </p:val>
                                        </p:tav>
                                      </p:tavLst>
                                    </p:anim>
                                    <p:set>
                                      <p:cBhvr>
                                        <p:cTn id="42" dur="1" fill="hold">
                                          <p:stCondLst>
                                            <p:cond delay="499"/>
                                          </p:stCondLst>
                                        </p:cTn>
                                        <p:tgtEl>
                                          <p:spTgt spid="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50" presetClass="entr" presetSubtype="0" decel="10000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p:cTn id="47" dur="500" fill="hold"/>
                                        <p:tgtEl>
                                          <p:spTgt spid="9"/>
                                        </p:tgtEl>
                                        <p:attrNameLst>
                                          <p:attrName>ppt_w</p:attrName>
                                        </p:attrNameLst>
                                      </p:cBhvr>
                                      <p:tavLst>
                                        <p:tav tm="0">
                                          <p:val>
                                            <p:strVal val="#ppt_w+.3"/>
                                          </p:val>
                                        </p:tav>
                                        <p:tav tm="100000">
                                          <p:val>
                                            <p:strVal val="#ppt_w"/>
                                          </p:val>
                                        </p:tav>
                                      </p:tavLst>
                                    </p:anim>
                                    <p:anim calcmode="lin" valueType="num">
                                      <p:cBhvr>
                                        <p:cTn id="48" dur="500" fill="hold"/>
                                        <p:tgtEl>
                                          <p:spTgt spid="9"/>
                                        </p:tgtEl>
                                        <p:attrNameLst>
                                          <p:attrName>ppt_h</p:attrName>
                                        </p:attrNameLst>
                                      </p:cBhvr>
                                      <p:tavLst>
                                        <p:tav tm="0">
                                          <p:val>
                                            <p:strVal val="#ppt_h"/>
                                          </p:val>
                                        </p:tav>
                                        <p:tav tm="100000">
                                          <p:val>
                                            <p:strVal val="#ppt_h"/>
                                          </p:val>
                                        </p:tav>
                                      </p:tavLst>
                                    </p:anim>
                                    <p:animEffect transition="in" filter="fade">
                                      <p:cBhvr>
                                        <p:cTn id="49" dur="500"/>
                                        <p:tgtEl>
                                          <p:spTgt spid="9"/>
                                        </p:tgtEl>
                                      </p:cBhvr>
                                    </p:animEffect>
                                  </p:childTnLst>
                                </p:cTn>
                              </p:par>
                            </p:childTnLst>
                          </p:cTn>
                        </p:par>
                      </p:childTnLst>
                    </p:cTn>
                  </p:par>
                  <p:par>
                    <p:cTn id="50" fill="hold">
                      <p:stCondLst>
                        <p:cond delay="indefinite"/>
                      </p:stCondLst>
                      <p:childTnLst>
                        <p:par>
                          <p:cTn id="51" fill="hold">
                            <p:stCondLst>
                              <p:cond delay="0"/>
                            </p:stCondLst>
                            <p:childTnLst>
                              <p:par>
                                <p:cTn id="52" presetID="50" presetClass="exit" presetSubtype="0" accel="100000" fill="hold" nodeType="clickEffect">
                                  <p:stCondLst>
                                    <p:cond delay="0"/>
                                  </p:stCondLst>
                                  <p:childTnLst>
                                    <p:anim calcmode="lin" valueType="num">
                                      <p:cBhvr>
                                        <p:cTn id="53" dur="500"/>
                                        <p:tgtEl>
                                          <p:spTgt spid="9"/>
                                        </p:tgtEl>
                                        <p:attrNameLst>
                                          <p:attrName>ppt_w</p:attrName>
                                        </p:attrNameLst>
                                      </p:cBhvr>
                                      <p:tavLst>
                                        <p:tav tm="0">
                                          <p:val>
                                            <p:strVal val="ppt_w"/>
                                          </p:val>
                                        </p:tav>
                                        <p:tav tm="100000">
                                          <p:val>
                                            <p:strVal val="ppt_w+.3"/>
                                          </p:val>
                                        </p:tav>
                                      </p:tavLst>
                                    </p:anim>
                                    <p:anim calcmode="lin" valueType="num">
                                      <p:cBhvr>
                                        <p:cTn id="54" dur="500"/>
                                        <p:tgtEl>
                                          <p:spTgt spid="9"/>
                                        </p:tgtEl>
                                        <p:attrNameLst>
                                          <p:attrName>ppt_h</p:attrName>
                                        </p:attrNameLst>
                                      </p:cBhvr>
                                      <p:tavLst>
                                        <p:tav tm="0">
                                          <p:val>
                                            <p:strVal val="ppt_h"/>
                                          </p:val>
                                        </p:tav>
                                        <p:tav tm="100000">
                                          <p:val>
                                            <p:strVal val="ppt_h"/>
                                          </p:val>
                                        </p:tav>
                                      </p:tavLst>
                                    </p:anim>
                                    <p:animEffect transition="out" filter="fade">
                                      <p:cBhvr>
                                        <p:cTn id="55" dur="500"/>
                                        <p:tgtEl>
                                          <p:spTgt spid="9"/>
                                        </p:tgtEl>
                                      </p:cBhvr>
                                    </p:animEffect>
                                    <p:set>
                                      <p:cBhvr>
                                        <p:cTn id="56"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采购管理计划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83144FBB-8858-4F2E-A843-95AED0D294CD}"/>
              </a:ext>
            </a:extLst>
          </p:cNvPr>
          <p:cNvGraphicFramePr>
            <a:graphicFrameLocks noGrp="1"/>
          </p:cNvGraphicFramePr>
          <p:nvPr>
            <p:extLst>
              <p:ext uri="{D42A27DB-BD31-4B8C-83A1-F6EECF244321}">
                <p14:modId xmlns:p14="http://schemas.microsoft.com/office/powerpoint/2010/main" val="1040642411"/>
              </p:ext>
            </p:extLst>
          </p:nvPr>
        </p:nvGraphicFramePr>
        <p:xfrm>
          <a:off x="1046489" y="1411706"/>
          <a:ext cx="10118814" cy="5403977"/>
        </p:xfrm>
        <a:graphic>
          <a:graphicData uri="http://schemas.openxmlformats.org/drawingml/2006/table">
            <a:tbl>
              <a:tblPr firstRow="1" firstCol="1" bandRow="1">
                <a:tableStyleId>{F5AB1C69-6EDB-4FF4-983F-18BD219EF322}</a:tableStyleId>
              </a:tblPr>
              <a:tblGrid>
                <a:gridCol w="2595069">
                  <a:extLst>
                    <a:ext uri="{9D8B030D-6E8A-4147-A177-3AD203B41FA5}">
                      <a16:colId xmlns:a16="http://schemas.microsoft.com/office/drawing/2014/main" val="3712680260"/>
                    </a:ext>
                  </a:extLst>
                </a:gridCol>
                <a:gridCol w="2641860">
                  <a:extLst>
                    <a:ext uri="{9D8B030D-6E8A-4147-A177-3AD203B41FA5}">
                      <a16:colId xmlns:a16="http://schemas.microsoft.com/office/drawing/2014/main" val="1630931904"/>
                    </a:ext>
                  </a:extLst>
                </a:gridCol>
                <a:gridCol w="2792290">
                  <a:extLst>
                    <a:ext uri="{9D8B030D-6E8A-4147-A177-3AD203B41FA5}">
                      <a16:colId xmlns:a16="http://schemas.microsoft.com/office/drawing/2014/main" val="2104828327"/>
                    </a:ext>
                  </a:extLst>
                </a:gridCol>
                <a:gridCol w="2089595">
                  <a:extLst>
                    <a:ext uri="{9D8B030D-6E8A-4147-A177-3AD203B41FA5}">
                      <a16:colId xmlns:a16="http://schemas.microsoft.com/office/drawing/2014/main" val="495654942"/>
                    </a:ext>
                  </a:extLst>
                </a:gridCol>
              </a:tblGrid>
              <a:tr h="241739">
                <a:tc>
                  <a:txBody>
                    <a:bodyPr/>
                    <a:lstStyle/>
                    <a:p>
                      <a:pPr algn="ctr">
                        <a:spcAft>
                          <a:spcPts val="0"/>
                        </a:spcAft>
                      </a:pPr>
                      <a:r>
                        <a:rPr lang="zh-CN" sz="2000" kern="100">
                          <a:effectLst/>
                        </a:rPr>
                        <a:t>采购项目</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ctr">
                        <a:spcAft>
                          <a:spcPts val="0"/>
                        </a:spcAft>
                      </a:pPr>
                      <a:r>
                        <a:rPr lang="zh-CN" sz="2000" kern="100">
                          <a:effectLst/>
                        </a:rPr>
                        <a:t>平均月投入（元</a:t>
                      </a:r>
                      <a:r>
                        <a:rPr lang="en-US" sz="2000" kern="100">
                          <a:effectLst/>
                        </a:rPr>
                        <a:t>/</a:t>
                      </a:r>
                      <a:r>
                        <a:rPr lang="zh-CN" sz="2000" kern="100">
                          <a:effectLst/>
                        </a:rPr>
                        <a:t>月）</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ctr">
                        <a:spcAft>
                          <a:spcPts val="0"/>
                        </a:spcAft>
                      </a:pPr>
                      <a:r>
                        <a:rPr lang="zh-CN" sz="2000" kern="100">
                          <a:effectLst/>
                        </a:rPr>
                        <a:t>平均年投入（元</a:t>
                      </a:r>
                      <a:r>
                        <a:rPr lang="en-US" sz="2000" kern="100">
                          <a:effectLst/>
                        </a:rPr>
                        <a:t>/</a:t>
                      </a:r>
                      <a:r>
                        <a:rPr lang="zh-CN" sz="2000" kern="100">
                          <a:effectLst/>
                        </a:rPr>
                        <a:t>年）</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ctr">
                        <a:spcAft>
                          <a:spcPts val="0"/>
                        </a:spcAft>
                      </a:pPr>
                      <a:r>
                        <a:rPr lang="zh-CN" sz="2000" kern="100">
                          <a:effectLst/>
                        </a:rPr>
                        <a:t>备注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3337207340"/>
                  </a:ext>
                </a:extLst>
              </a:tr>
              <a:tr h="241739">
                <a:tc>
                  <a:txBody>
                    <a:bodyPr/>
                    <a:lstStyle/>
                    <a:p>
                      <a:pPr algn="just">
                        <a:spcAft>
                          <a:spcPts val="0"/>
                        </a:spcAft>
                      </a:pPr>
                      <a:r>
                        <a:rPr lang="zh-CN" sz="2000" kern="100">
                          <a:effectLst/>
                        </a:rPr>
                        <a:t>网盘会员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20</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80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401636834"/>
                  </a:ext>
                </a:extLst>
              </a:tr>
              <a:tr h="477707">
                <a:tc>
                  <a:txBody>
                    <a:bodyPr/>
                    <a:lstStyle/>
                    <a:p>
                      <a:pPr algn="just">
                        <a:spcAft>
                          <a:spcPts val="0"/>
                        </a:spcAft>
                      </a:pPr>
                      <a:r>
                        <a:rPr lang="zh-CN" sz="2000" kern="100">
                          <a:effectLst/>
                        </a:rPr>
                        <a:t>相关电子文档</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3743199034"/>
                  </a:ext>
                </a:extLst>
              </a:tr>
              <a:tr h="483476">
                <a:tc>
                  <a:txBody>
                    <a:bodyPr/>
                    <a:lstStyle/>
                    <a:p>
                      <a:pPr algn="just">
                        <a:spcAft>
                          <a:spcPts val="0"/>
                        </a:spcAft>
                      </a:pPr>
                      <a:r>
                        <a:rPr lang="en-US" sz="2000" kern="100">
                          <a:effectLst/>
                        </a:rPr>
                        <a:t>Office</a:t>
                      </a:r>
                      <a:r>
                        <a:rPr lang="zh-CN" sz="2000" kern="100">
                          <a:effectLst/>
                        </a:rPr>
                        <a:t>工具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3021250810"/>
                  </a:ext>
                </a:extLst>
              </a:tr>
              <a:tr h="477707">
                <a:tc>
                  <a:txBody>
                    <a:bodyPr/>
                    <a:lstStyle/>
                    <a:p>
                      <a:pPr algn="just">
                        <a:spcAft>
                          <a:spcPts val="0"/>
                        </a:spcAft>
                      </a:pPr>
                      <a:r>
                        <a:rPr lang="en-US" sz="2000" kern="100">
                          <a:effectLst/>
                        </a:rPr>
                        <a:t>Project</a:t>
                      </a:r>
                      <a:r>
                        <a:rPr lang="zh-CN" sz="2000" kern="100">
                          <a:effectLst/>
                        </a:rPr>
                        <a:t>工具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3164438993"/>
                  </a:ext>
                </a:extLst>
              </a:tr>
              <a:tr h="483476">
                <a:tc>
                  <a:txBody>
                    <a:bodyPr/>
                    <a:lstStyle/>
                    <a:p>
                      <a:pPr algn="just">
                        <a:spcAft>
                          <a:spcPts val="0"/>
                        </a:spcAft>
                      </a:pPr>
                      <a:r>
                        <a:rPr lang="en-US" sz="2000" kern="100">
                          <a:effectLst/>
                        </a:rPr>
                        <a:t>VMWARE</a:t>
                      </a:r>
                      <a:r>
                        <a:rPr lang="zh-CN" sz="2000" kern="100">
                          <a:effectLst/>
                        </a:rPr>
                        <a:t>虚拟机工具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471616281"/>
                  </a:ext>
                </a:extLst>
              </a:tr>
              <a:tr h="483476">
                <a:tc>
                  <a:txBody>
                    <a:bodyPr/>
                    <a:lstStyle/>
                    <a:p>
                      <a:pPr algn="just">
                        <a:spcAft>
                          <a:spcPts val="0"/>
                        </a:spcAft>
                      </a:pPr>
                      <a:r>
                        <a:rPr lang="en-US" sz="2000" kern="100">
                          <a:effectLst/>
                        </a:rPr>
                        <a:t>Axure RP8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2970479846"/>
                  </a:ext>
                </a:extLst>
              </a:tr>
              <a:tr h="477707">
                <a:tc>
                  <a:txBody>
                    <a:bodyPr/>
                    <a:lstStyle/>
                    <a:p>
                      <a:pPr algn="just">
                        <a:spcAft>
                          <a:spcPts val="0"/>
                        </a:spcAft>
                      </a:pPr>
                      <a:r>
                        <a:rPr lang="en-US" sz="2000" kern="100">
                          <a:effectLst/>
                        </a:rPr>
                        <a:t>StarUML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2904827380"/>
                  </a:ext>
                </a:extLst>
              </a:tr>
              <a:tr h="477707">
                <a:tc>
                  <a:txBody>
                    <a:bodyPr/>
                    <a:lstStyle/>
                    <a:p>
                      <a:pPr algn="just">
                        <a:spcAft>
                          <a:spcPts val="0"/>
                        </a:spcAft>
                      </a:pPr>
                      <a:r>
                        <a:rPr lang="zh-CN" sz="2000" kern="100">
                          <a:effectLst/>
                        </a:rPr>
                        <a:t>个人电脑</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组员自备</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2337267702"/>
                  </a:ext>
                </a:extLst>
              </a:tr>
              <a:tr h="477707">
                <a:tc>
                  <a:txBody>
                    <a:bodyPr/>
                    <a:lstStyle/>
                    <a:p>
                      <a:pPr algn="just">
                        <a:spcAft>
                          <a:spcPts val="0"/>
                        </a:spcAft>
                      </a:pPr>
                      <a:r>
                        <a:rPr lang="zh-CN" sz="2000" kern="100">
                          <a:effectLst/>
                        </a:rPr>
                        <a:t>域名</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暂时未购买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4203103650"/>
                  </a:ext>
                </a:extLst>
              </a:tr>
              <a:tr h="477707">
                <a:tc>
                  <a:txBody>
                    <a:bodyPr/>
                    <a:lstStyle/>
                    <a:p>
                      <a:pPr algn="just">
                        <a:spcAft>
                          <a:spcPts val="0"/>
                        </a:spcAft>
                      </a:pPr>
                      <a:r>
                        <a:rPr lang="zh-CN" sz="2000" kern="100">
                          <a:effectLst/>
                        </a:rPr>
                        <a:t>服务器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128</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阿里云服务器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2336451916"/>
                  </a:ext>
                </a:extLst>
              </a:tr>
              <a:tr h="477707">
                <a:tc>
                  <a:txBody>
                    <a:bodyPr/>
                    <a:lstStyle/>
                    <a:p>
                      <a:pPr algn="just">
                        <a:spcAft>
                          <a:spcPts val="0"/>
                        </a:spcAft>
                      </a:pPr>
                      <a:r>
                        <a:rPr lang="zh-CN" sz="2000" kern="100">
                          <a:effectLst/>
                        </a:rPr>
                        <a:t>年度总计</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208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 </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1861008189"/>
                  </a:ext>
                </a:extLst>
              </a:tr>
            </a:tbl>
          </a:graphicData>
        </a:graphic>
      </p:graphicFrame>
      <p:grpSp>
        <p:nvGrpSpPr>
          <p:cNvPr id="14" name="组合 13">
            <a:extLst>
              <a:ext uri="{FF2B5EF4-FFF2-40B4-BE49-F238E27FC236}">
                <a16:creationId xmlns:a16="http://schemas.microsoft.com/office/drawing/2014/main" id="{BC48DBD8-1B94-40A1-9A2B-1237A97603A1}"/>
              </a:ext>
            </a:extLst>
          </p:cNvPr>
          <p:cNvGrpSpPr/>
          <p:nvPr/>
        </p:nvGrpSpPr>
        <p:grpSpPr>
          <a:xfrm>
            <a:off x="1759181" y="2328952"/>
            <a:ext cx="8711738" cy="2200095"/>
            <a:chOff x="0" y="3662364"/>
            <a:chExt cx="5676900" cy="919161"/>
          </a:xfrm>
        </p:grpSpPr>
        <p:sp>
          <p:nvSpPr>
            <p:cNvPr id="3" name="流程图: 过程 13">
              <a:extLst>
                <a:ext uri="{FF2B5EF4-FFF2-40B4-BE49-F238E27FC236}">
                  <a16:creationId xmlns:a16="http://schemas.microsoft.com/office/drawing/2014/main" id="{747CCA31-3BA6-49E5-BBFF-745C9BE61695}"/>
                </a:ext>
              </a:extLst>
            </p:cNvPr>
            <p:cNvSpPr>
              <a:spLocks noChangeArrowheads="1"/>
            </p:cNvSpPr>
            <p:nvPr/>
          </p:nvSpPr>
          <p:spPr bwMode="auto">
            <a:xfrm>
              <a:off x="0" y="3671888"/>
              <a:ext cx="1281113" cy="909637"/>
            </a:xfrm>
            <a:prstGeom prst="flowChartProcess">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小组成员在开发准备阶段及过程中发现需要采购项目</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5" name="流程图: 过程 10">
              <a:extLst>
                <a:ext uri="{FF2B5EF4-FFF2-40B4-BE49-F238E27FC236}">
                  <a16:creationId xmlns:a16="http://schemas.microsoft.com/office/drawing/2014/main" id="{D2036815-BC19-425D-8BC7-ADFC491810AF}"/>
                </a:ext>
              </a:extLst>
            </p:cNvPr>
            <p:cNvSpPr>
              <a:spLocks noChangeArrowheads="1"/>
            </p:cNvSpPr>
            <p:nvPr/>
          </p:nvSpPr>
          <p:spPr bwMode="auto">
            <a:xfrm>
              <a:off x="1708150" y="3671888"/>
              <a:ext cx="1076325" cy="909637"/>
            </a:xfrm>
            <a:prstGeom prst="flowChartProcess">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小组讨论产生采购方案</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6" name="流程图: 过程 11">
              <a:extLst>
                <a:ext uri="{FF2B5EF4-FFF2-40B4-BE49-F238E27FC236}">
                  <a16:creationId xmlns:a16="http://schemas.microsoft.com/office/drawing/2014/main" id="{901C5CFC-46C7-4EDE-B4B2-DC1ED10E79EC}"/>
                </a:ext>
              </a:extLst>
            </p:cNvPr>
            <p:cNvSpPr>
              <a:spLocks noChangeArrowheads="1"/>
            </p:cNvSpPr>
            <p:nvPr/>
          </p:nvSpPr>
          <p:spPr bwMode="auto">
            <a:xfrm>
              <a:off x="3181350" y="3671888"/>
              <a:ext cx="1119188" cy="909637"/>
            </a:xfrm>
            <a:prstGeom prst="flowChartProcess">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配置管理员选定采购方案</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7" name="流程图: 过程 12">
              <a:extLst>
                <a:ext uri="{FF2B5EF4-FFF2-40B4-BE49-F238E27FC236}">
                  <a16:creationId xmlns:a16="http://schemas.microsoft.com/office/drawing/2014/main" id="{6102D524-F68E-4503-8EB8-BC6D2C5CC1EA}"/>
                </a:ext>
              </a:extLst>
            </p:cNvPr>
            <p:cNvSpPr>
              <a:spLocks noChangeArrowheads="1"/>
            </p:cNvSpPr>
            <p:nvPr/>
          </p:nvSpPr>
          <p:spPr bwMode="auto">
            <a:xfrm>
              <a:off x="4772025" y="3662364"/>
              <a:ext cx="904875" cy="909637"/>
            </a:xfrm>
            <a:prstGeom prst="flowChartProcess">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采购负责人进行采购</a:t>
              </a:r>
              <a:endParaRPr kumimoji="0" lang="zh-CN" altLang="zh-CN" sz="5400" b="0" i="0" u="none" strike="noStrike" cap="none" normalizeH="0" baseline="0" dirty="0">
                <a:ln>
                  <a:noFill/>
                </a:ln>
                <a:solidFill>
                  <a:schemeClr val="tx1"/>
                </a:solidFill>
                <a:effectLst/>
                <a:latin typeface="Arial" panose="020B0604020202020204" pitchFamily="34" charset="0"/>
              </a:endParaRPr>
            </a:p>
          </p:txBody>
        </p:sp>
        <p:sp>
          <p:nvSpPr>
            <p:cNvPr id="8" name="直接箭头连接符 6">
              <a:extLst>
                <a:ext uri="{FF2B5EF4-FFF2-40B4-BE49-F238E27FC236}">
                  <a16:creationId xmlns:a16="http://schemas.microsoft.com/office/drawing/2014/main" id="{9942918D-2388-4413-AFF1-1BE2E6BD90DD}"/>
                </a:ext>
              </a:extLst>
            </p:cNvPr>
            <p:cNvSpPr>
              <a:spLocks noChangeShapeType="1"/>
            </p:cNvSpPr>
            <p:nvPr/>
          </p:nvSpPr>
          <p:spPr bwMode="auto">
            <a:xfrm>
              <a:off x="1290638" y="4100513"/>
              <a:ext cx="395287" cy="0"/>
            </a:xfrm>
            <a:prstGeom prst="straightConnector1">
              <a:avLst/>
            </a:prstGeom>
            <a:noFill/>
            <a:ln w="6350">
              <a:solidFill>
                <a:srgbClr val="5B9BD5"/>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直接箭头连接符 7">
              <a:extLst>
                <a:ext uri="{FF2B5EF4-FFF2-40B4-BE49-F238E27FC236}">
                  <a16:creationId xmlns:a16="http://schemas.microsoft.com/office/drawing/2014/main" id="{4AE3F838-BD1C-4CB5-9881-50BDC0D79F99}"/>
                </a:ext>
              </a:extLst>
            </p:cNvPr>
            <p:cNvSpPr>
              <a:spLocks noChangeShapeType="1"/>
            </p:cNvSpPr>
            <p:nvPr/>
          </p:nvSpPr>
          <p:spPr bwMode="auto">
            <a:xfrm>
              <a:off x="2819400" y="4100513"/>
              <a:ext cx="352425" cy="4762"/>
            </a:xfrm>
            <a:prstGeom prst="straightConnector1">
              <a:avLst/>
            </a:prstGeom>
            <a:noFill/>
            <a:ln w="6350">
              <a:solidFill>
                <a:srgbClr val="5B9BD5"/>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直接箭头连接符 5">
              <a:extLst>
                <a:ext uri="{FF2B5EF4-FFF2-40B4-BE49-F238E27FC236}">
                  <a16:creationId xmlns:a16="http://schemas.microsoft.com/office/drawing/2014/main" id="{94F24EA3-F285-4B47-B95D-290B5534293F}"/>
                </a:ext>
              </a:extLst>
            </p:cNvPr>
            <p:cNvSpPr>
              <a:spLocks noChangeShapeType="1"/>
            </p:cNvSpPr>
            <p:nvPr/>
          </p:nvSpPr>
          <p:spPr bwMode="auto">
            <a:xfrm>
              <a:off x="4305300" y="4133850"/>
              <a:ext cx="457200" cy="9525"/>
            </a:xfrm>
            <a:prstGeom prst="straightConnector1">
              <a:avLst/>
            </a:prstGeom>
            <a:noFill/>
            <a:ln w="6350">
              <a:solidFill>
                <a:srgbClr val="5B9BD5"/>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2" name="Rectangle 13">
            <a:extLst>
              <a:ext uri="{FF2B5EF4-FFF2-40B4-BE49-F238E27FC236}">
                <a16:creationId xmlns:a16="http://schemas.microsoft.com/office/drawing/2014/main" id="{119F5E42-D52B-44AF-8EB6-E53577EA3C9A}"/>
              </a:ext>
            </a:extLst>
          </p:cNvPr>
          <p:cNvSpPr>
            <a:spLocks noChangeArrowheads="1"/>
          </p:cNvSpPr>
          <p:nvPr/>
        </p:nvSpPr>
        <p:spPr bwMode="auto">
          <a:xfrm>
            <a:off x="19050" y="3429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10096015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xit" presetSubtype="0" fill="hold" nodeType="clickEffect">
                                  <p:stCondLst>
                                    <p:cond delay="0"/>
                                  </p:stCondLst>
                                  <p:childTnLst>
                                    <p:animEffect transition="out" filter="fade">
                                      <p:cBhvr>
                                        <p:cTn id="13" dur="500"/>
                                        <p:tgtEl>
                                          <p:spTgt spid="2"/>
                                        </p:tgtEl>
                                      </p:cBhvr>
                                    </p:animEffect>
                                    <p:anim calcmode="lin" valueType="num">
                                      <p:cBhvr>
                                        <p:cTn id="14" dur="500"/>
                                        <p:tgtEl>
                                          <p:spTgt spid="2"/>
                                        </p:tgtEl>
                                        <p:attrNameLst>
                                          <p:attrName>ppt_x</p:attrName>
                                        </p:attrNameLst>
                                      </p:cBhvr>
                                      <p:tavLst>
                                        <p:tav tm="0">
                                          <p:val>
                                            <p:strVal val="ppt_x"/>
                                          </p:val>
                                        </p:tav>
                                        <p:tav tm="100000">
                                          <p:val>
                                            <p:strVal val="ppt_x"/>
                                          </p:val>
                                        </p:tav>
                                      </p:tavLst>
                                    </p:anim>
                                    <p:anim calcmode="lin" valueType="num">
                                      <p:cBhvr>
                                        <p:cTn id="15" dur="500"/>
                                        <p:tgtEl>
                                          <p:spTgt spid="2"/>
                                        </p:tgtEl>
                                        <p:attrNameLst>
                                          <p:attrName>ppt_y</p:attrName>
                                        </p:attrNameLst>
                                      </p:cBhvr>
                                      <p:tavLst>
                                        <p:tav tm="0">
                                          <p:val>
                                            <p:strVal val="ppt_y"/>
                                          </p:val>
                                        </p:tav>
                                        <p:tav tm="100000">
                                          <p:val>
                                            <p:strVal val="ppt_y-.1"/>
                                          </p:val>
                                        </p:tav>
                                      </p:tavLst>
                                    </p:anim>
                                    <p:set>
                                      <p:cBhvr>
                                        <p:cTn id="16" dur="1" fill="hold">
                                          <p:stCondLst>
                                            <p:cond delay="499"/>
                                          </p:stCondLst>
                                        </p:cTn>
                                        <p:tgtEl>
                                          <p:spTgt spid="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0" presetClass="entr" presetSubtype="0" decel="10000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strVal val="#ppt_w+.3"/>
                                          </p:val>
                                        </p:tav>
                                        <p:tav tm="100000">
                                          <p:val>
                                            <p:strVal val="#ppt_w"/>
                                          </p:val>
                                        </p:tav>
                                      </p:tavLst>
                                    </p:anim>
                                    <p:anim calcmode="lin" valueType="num">
                                      <p:cBhvr>
                                        <p:cTn id="22" dur="500" fill="hold"/>
                                        <p:tgtEl>
                                          <p:spTgt spid="14"/>
                                        </p:tgtEl>
                                        <p:attrNameLst>
                                          <p:attrName>ppt_h</p:attrName>
                                        </p:attrNameLst>
                                      </p:cBhvr>
                                      <p:tavLst>
                                        <p:tav tm="0">
                                          <p:val>
                                            <p:strVal val="#ppt_h"/>
                                          </p:val>
                                        </p:tav>
                                        <p:tav tm="100000">
                                          <p:val>
                                            <p:strVal val="#ppt_h"/>
                                          </p:val>
                                        </p:tav>
                                      </p:tavLst>
                                    </p:anim>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50" presetClass="exit" presetSubtype="0" accel="100000" fill="hold" nodeType="clickEffect">
                                  <p:stCondLst>
                                    <p:cond delay="0"/>
                                  </p:stCondLst>
                                  <p:childTnLst>
                                    <p:anim calcmode="lin" valueType="num">
                                      <p:cBhvr>
                                        <p:cTn id="27" dur="500"/>
                                        <p:tgtEl>
                                          <p:spTgt spid="14"/>
                                        </p:tgtEl>
                                        <p:attrNameLst>
                                          <p:attrName>ppt_w</p:attrName>
                                        </p:attrNameLst>
                                      </p:cBhvr>
                                      <p:tavLst>
                                        <p:tav tm="0">
                                          <p:val>
                                            <p:strVal val="ppt_w"/>
                                          </p:val>
                                        </p:tav>
                                        <p:tav tm="100000">
                                          <p:val>
                                            <p:strVal val="ppt_w+.3"/>
                                          </p:val>
                                        </p:tav>
                                      </p:tavLst>
                                    </p:anim>
                                    <p:anim calcmode="lin" valueType="num">
                                      <p:cBhvr>
                                        <p:cTn id="28" dur="500"/>
                                        <p:tgtEl>
                                          <p:spTgt spid="14"/>
                                        </p:tgtEl>
                                        <p:attrNameLst>
                                          <p:attrName>ppt_h</p:attrName>
                                        </p:attrNameLst>
                                      </p:cBhvr>
                                      <p:tavLst>
                                        <p:tav tm="0">
                                          <p:val>
                                            <p:strVal val="ppt_h"/>
                                          </p:val>
                                        </p:tav>
                                        <p:tav tm="100000">
                                          <p:val>
                                            <p:strVal val="ppt_h"/>
                                          </p:val>
                                        </p:tav>
                                      </p:tavLst>
                                    </p:anim>
                                    <p:animEffect transition="out" filter="fade">
                                      <p:cBhvr>
                                        <p:cTn id="29" dur="500"/>
                                        <p:tgtEl>
                                          <p:spTgt spid="14"/>
                                        </p:tgtEl>
                                      </p:cBhvr>
                                    </p:animEffect>
                                    <p:set>
                                      <p:cBhvr>
                                        <p:cTn id="3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02</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参考资料</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文本框 9">
            <a:extLst>
              <a:ext uri="{FF2B5EF4-FFF2-40B4-BE49-F238E27FC236}">
                <a16:creationId xmlns:a16="http://schemas.microsoft.com/office/drawing/2014/main" id="{E23E9B60-DAB2-445A-A993-AB9B324B4D4F}"/>
              </a:ext>
            </a:extLst>
          </p:cNvPr>
          <p:cNvSpPr txBox="1"/>
          <p:nvPr/>
        </p:nvSpPr>
        <p:spPr>
          <a:xfrm>
            <a:off x="1234966" y="1976818"/>
            <a:ext cx="10405240" cy="3816429"/>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配置项</a:t>
            </a:r>
            <a:endParaRPr lang="en-US" altLang="zh-CN" sz="2800" b="1" dirty="0">
              <a:solidFill>
                <a:schemeClr val="bg1"/>
              </a:solidFill>
              <a:latin typeface="微软雅黑" panose="020B0503020204020204" pitchFamily="34" charset="-122"/>
              <a:ea typeface="微软雅黑" panose="020B0503020204020204" pitchFamily="34" charset="-122"/>
            </a:endParaRPr>
          </a:p>
          <a:p>
            <a:r>
              <a:rPr lang="en-US" altLang="zh-CN" b="1"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包括项目可行性报告、项目总体计划、需求工程计划、软件需求规格说明计划、软件需求变更计划、系统设计与实现计划、软件概要设计说明、测试与运维计划、会议纪要等输出文档与过程文档。</a:t>
            </a:r>
          </a:p>
          <a:p>
            <a:r>
              <a:rPr lang="en-US" altLang="zh-CN" sz="2400"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个人工作文件夹：用于存放小组成员各自的产出</a:t>
            </a:r>
            <a:endParaRPr lang="en-US" altLang="zh-CN" sz="2400" dirty="0">
              <a:solidFill>
                <a:schemeClr val="bg1"/>
              </a:solidFill>
              <a:latin typeface="微软雅黑" panose="020B0503020204020204" pitchFamily="34" charset="-122"/>
              <a:ea typeface="微软雅黑" panose="020B0503020204020204" pitchFamily="34" charset="-122"/>
            </a:endParaRPr>
          </a:p>
          <a:p>
            <a:endParaRPr lang="en-US" altLang="zh-CN" b="1" dirty="0">
              <a:solidFill>
                <a:schemeClr val="bg1"/>
              </a:solidFill>
              <a:latin typeface="微软雅黑" panose="020B0503020204020204" pitchFamily="34" charset="-122"/>
              <a:ea typeface="微软雅黑" panose="020B0503020204020204" pitchFamily="34" charset="-122"/>
            </a:endParaRPr>
          </a:p>
          <a:p>
            <a:r>
              <a:rPr lang="zh-CN" altLang="zh-CN" sz="2800" b="1" dirty="0">
                <a:solidFill>
                  <a:schemeClr val="bg1"/>
                </a:solidFill>
                <a:latin typeface="微软雅黑" panose="020B0503020204020204" pitchFamily="34" charset="-122"/>
                <a:ea typeface="微软雅黑" panose="020B0503020204020204" pitchFamily="34" charset="-122"/>
              </a:rPr>
              <a:t>配置命名</a:t>
            </a:r>
            <a:endParaRPr lang="en-US" altLang="zh-CN" sz="2800" b="1" dirty="0">
              <a:solidFill>
                <a:schemeClr val="bg1"/>
              </a:solidFill>
              <a:latin typeface="微软雅黑" panose="020B0503020204020204" pitchFamily="34" charset="-122"/>
              <a:ea typeface="微软雅黑" panose="020B0503020204020204" pitchFamily="34" charset="-122"/>
            </a:endParaRPr>
          </a:p>
          <a:p>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组内文件命名规范为 </a:t>
            </a:r>
            <a:r>
              <a:rPr lang="en-US" altLang="zh-CN" sz="2400" dirty="0">
                <a:solidFill>
                  <a:schemeClr val="bg1"/>
                </a:solidFill>
                <a:latin typeface="微软雅黑" panose="020B0503020204020204" pitchFamily="34" charset="-122"/>
                <a:ea typeface="微软雅黑" panose="020B0503020204020204" pitchFamily="34" charset="-122"/>
              </a:rPr>
              <a:t>PRD2018-G03-</a:t>
            </a:r>
            <a:r>
              <a:rPr lang="zh-CN" altLang="en-US" sz="2400" dirty="0">
                <a:solidFill>
                  <a:schemeClr val="bg1"/>
                </a:solidFill>
                <a:latin typeface="微软雅黑" panose="020B0503020204020204" pitchFamily="34" charset="-122"/>
                <a:ea typeface="微软雅黑" panose="020B0503020204020204" pitchFamily="34" charset="-122"/>
              </a:rPr>
              <a:t>文件名</a:t>
            </a:r>
          </a:p>
          <a:p>
            <a:r>
              <a:rPr lang="en-US" altLang="zh-CN" sz="2400"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如果是会议纪要，则需在文件名后加上日期，如 </a:t>
            </a:r>
            <a:r>
              <a:rPr lang="en-US" altLang="zh-CN" sz="2400" dirty="0">
                <a:solidFill>
                  <a:schemeClr val="bg1"/>
                </a:solidFill>
                <a:latin typeface="微软雅黑" panose="020B0503020204020204" pitchFamily="34" charset="-122"/>
                <a:ea typeface="微软雅黑" panose="020B0503020204020204" pitchFamily="34" charset="-122"/>
              </a:rPr>
              <a:t>PRD2018-G03-</a:t>
            </a:r>
            <a:r>
              <a:rPr lang="zh-CN" altLang="en-US" sz="2400" dirty="0">
                <a:solidFill>
                  <a:schemeClr val="bg1"/>
                </a:solidFill>
                <a:latin typeface="微软雅黑" panose="020B0503020204020204" pitchFamily="34" charset="-122"/>
                <a:ea typeface="微软雅黑" panose="020B0503020204020204" pitchFamily="34" charset="-122"/>
              </a:rPr>
              <a:t>会议纪要</a:t>
            </a:r>
            <a:r>
              <a:rPr lang="en-US" altLang="zh-CN" sz="2400" dirty="0">
                <a:solidFill>
                  <a:schemeClr val="bg1"/>
                </a:solidFill>
                <a:latin typeface="微软雅黑" panose="020B0503020204020204" pitchFamily="34" charset="-122"/>
                <a:ea typeface="微软雅黑" panose="020B0503020204020204" pitchFamily="34" charset="-122"/>
              </a:rPr>
              <a:t>-10.2</a:t>
            </a:r>
          </a:p>
        </p:txBody>
      </p:sp>
    </p:spTree>
    <p:extLst>
      <p:ext uri="{BB962C8B-B14F-4D97-AF65-F5344CB8AC3E}">
        <p14:creationId xmlns:p14="http://schemas.microsoft.com/office/powerpoint/2010/main" val="131441899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文本框 9">
            <a:extLst>
              <a:ext uri="{FF2B5EF4-FFF2-40B4-BE49-F238E27FC236}">
                <a16:creationId xmlns:a16="http://schemas.microsoft.com/office/drawing/2014/main" id="{E23E9B60-DAB2-445A-A993-AB9B324B4D4F}"/>
              </a:ext>
            </a:extLst>
          </p:cNvPr>
          <p:cNvSpPr txBox="1"/>
          <p:nvPr/>
        </p:nvSpPr>
        <p:spPr>
          <a:xfrm>
            <a:off x="1382110" y="2052256"/>
            <a:ext cx="10133623" cy="3785652"/>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标识代号</a:t>
            </a:r>
            <a:r>
              <a:rPr lang="en-US" altLang="zh-CN" sz="2400" b="1" dirty="0">
                <a:solidFill>
                  <a:schemeClr val="bg1"/>
                </a:solidFill>
                <a:latin typeface="微软雅黑" panose="020B0503020204020204" pitchFamily="34" charset="-122"/>
                <a:ea typeface="微软雅黑" panose="020B0503020204020204" pitchFamily="34" charset="-122"/>
              </a:rPr>
              <a:t>	</a:t>
            </a:r>
          </a:p>
          <a:p>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文档的命名简写，组内每个配置的文件都应该有一个唯一的标识（除会议纪要），命名规则为</a:t>
            </a:r>
            <a:r>
              <a:rPr lang="en-US" altLang="zh-CN" sz="2400" dirty="0">
                <a:solidFill>
                  <a:schemeClr val="bg1"/>
                </a:solidFill>
                <a:latin typeface="微软雅黑" panose="020B0503020204020204" pitchFamily="34" charset="-122"/>
                <a:ea typeface="微软雅黑" panose="020B0503020204020204" pitchFamily="34" charset="-122"/>
              </a:rPr>
              <a:t>PRD2018-G03-</a:t>
            </a:r>
            <a:r>
              <a:rPr lang="zh-CN" altLang="en-US" sz="2400" dirty="0">
                <a:solidFill>
                  <a:schemeClr val="bg1"/>
                </a:solidFill>
                <a:latin typeface="微软雅黑" panose="020B0503020204020204" pitchFamily="34" charset="-122"/>
                <a:ea typeface="微软雅黑" panose="020B0503020204020204" pitchFamily="34" charset="-122"/>
              </a:rPr>
              <a:t>其英文名的开头简写的大写，如有重复，则加上数字。如可行性分析报告的英文名为“</a:t>
            </a:r>
            <a:r>
              <a:rPr lang="en-US" altLang="zh-CN" sz="2400" dirty="0">
                <a:solidFill>
                  <a:schemeClr val="bg1"/>
                </a:solidFill>
                <a:latin typeface="微软雅黑" panose="020B0503020204020204" pitchFamily="34" charset="-122"/>
                <a:ea typeface="微软雅黑" panose="020B0503020204020204" pitchFamily="34" charset="-122"/>
              </a:rPr>
              <a:t>Feasibility study report”</a:t>
            </a:r>
            <a:r>
              <a:rPr lang="zh-CN" altLang="en-US" sz="2400" dirty="0">
                <a:solidFill>
                  <a:schemeClr val="bg1"/>
                </a:solidFill>
                <a:latin typeface="微软雅黑" panose="020B0503020204020204" pitchFamily="34" charset="-122"/>
                <a:ea typeface="微软雅黑" panose="020B0503020204020204" pitchFamily="34" charset="-122"/>
              </a:rPr>
              <a:t>，其文件标识为：</a:t>
            </a:r>
            <a:r>
              <a:rPr lang="en-US" altLang="zh-CN" sz="2400" dirty="0">
                <a:solidFill>
                  <a:schemeClr val="bg1"/>
                </a:solidFill>
                <a:latin typeface="微软雅黑" panose="020B0503020204020204" pitchFamily="34" charset="-122"/>
                <a:ea typeface="微软雅黑" panose="020B0503020204020204" pitchFamily="34" charset="-122"/>
              </a:rPr>
              <a:t>PRD2018-G03-FSR</a:t>
            </a:r>
            <a:r>
              <a:rPr lang="zh-CN" altLang="en-US" sz="2400" dirty="0">
                <a:solidFill>
                  <a:schemeClr val="bg1"/>
                </a:solidFill>
                <a:latin typeface="微软雅黑" panose="020B0503020204020204" pitchFamily="34" charset="-122"/>
                <a:ea typeface="微软雅黑" panose="020B0503020204020204" pitchFamily="34" charset="-122"/>
              </a:rPr>
              <a:t>。</a:t>
            </a:r>
            <a:endParaRPr lang="en-US" altLang="zh-CN" sz="2400" dirty="0">
              <a:solidFill>
                <a:schemeClr val="bg1"/>
              </a:solidFill>
              <a:latin typeface="微软雅黑" panose="020B0503020204020204" pitchFamily="34" charset="-122"/>
              <a:ea typeface="微软雅黑" panose="020B0503020204020204" pitchFamily="34" charset="-122"/>
            </a:endParaRPr>
          </a:p>
          <a:p>
            <a:endParaRPr lang="en-US" altLang="zh-CN" sz="2400" b="1" dirty="0">
              <a:solidFill>
                <a:schemeClr val="bg1"/>
              </a:solidFill>
              <a:latin typeface="微软雅黑" panose="020B0503020204020204" pitchFamily="34" charset="-122"/>
              <a:ea typeface="微软雅黑" panose="020B0503020204020204" pitchFamily="34" charset="-122"/>
            </a:endParaRPr>
          </a:p>
          <a:p>
            <a:r>
              <a:rPr lang="zh-CN" altLang="zh-CN" sz="3200" b="1" dirty="0">
                <a:solidFill>
                  <a:schemeClr val="bg1"/>
                </a:solidFill>
                <a:latin typeface="微软雅黑" panose="020B0503020204020204" pitchFamily="34" charset="-122"/>
                <a:ea typeface="微软雅黑" panose="020B0503020204020204" pitchFamily="34" charset="-122"/>
              </a:rPr>
              <a:t>配置</a:t>
            </a:r>
            <a:r>
              <a:rPr lang="zh-CN" altLang="en-US" sz="3200" b="1" dirty="0">
                <a:solidFill>
                  <a:schemeClr val="bg1"/>
                </a:solidFill>
                <a:latin typeface="微软雅黑" panose="020B0503020204020204" pitchFamily="34" charset="-122"/>
                <a:ea typeface="微软雅黑" panose="020B0503020204020204" pitchFamily="34" charset="-122"/>
              </a:rPr>
              <a:t>人员</a:t>
            </a:r>
            <a:endParaRPr lang="en-US" altLang="zh-CN" sz="3200" b="1" dirty="0">
              <a:solidFill>
                <a:schemeClr val="bg1"/>
              </a:solidFill>
              <a:latin typeface="微软雅黑" panose="020B0503020204020204" pitchFamily="34" charset="-122"/>
              <a:ea typeface="微软雅黑" panose="020B0503020204020204" pitchFamily="34" charset="-122"/>
            </a:endParaRPr>
          </a:p>
          <a:p>
            <a:r>
              <a:rPr lang="en-US" altLang="zh-CN" sz="3200" b="1"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配置管理员由叶柏成担任，负责对版本的控制管理，以及在项目准备阶段对组员进行</a:t>
            </a:r>
            <a:r>
              <a:rPr lang="en-US" altLang="zh-CN" sz="2400" dirty="0" err="1">
                <a:solidFill>
                  <a:schemeClr val="bg1"/>
                </a:solidFill>
                <a:latin typeface="微软雅黑" panose="020B0503020204020204" pitchFamily="34" charset="-122"/>
                <a:ea typeface="微软雅黑" panose="020B0503020204020204" pitchFamily="34" charset="-122"/>
              </a:rPr>
              <a:t>github</a:t>
            </a:r>
            <a:r>
              <a:rPr lang="zh-CN" altLang="en-US" sz="2400" dirty="0">
                <a:solidFill>
                  <a:schemeClr val="bg1"/>
                </a:solidFill>
                <a:latin typeface="微软雅黑" panose="020B0503020204020204" pitchFamily="34" charset="-122"/>
                <a:ea typeface="微软雅黑" panose="020B0503020204020204" pitchFamily="34" charset="-122"/>
              </a:rPr>
              <a:t>的使用培训</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011730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文本框 9">
            <a:extLst>
              <a:ext uri="{FF2B5EF4-FFF2-40B4-BE49-F238E27FC236}">
                <a16:creationId xmlns:a16="http://schemas.microsoft.com/office/drawing/2014/main" id="{E23E9B60-DAB2-445A-A993-AB9B324B4D4F}"/>
              </a:ext>
            </a:extLst>
          </p:cNvPr>
          <p:cNvSpPr txBox="1"/>
          <p:nvPr/>
        </p:nvSpPr>
        <p:spPr>
          <a:xfrm>
            <a:off x="1796475" y="2115316"/>
            <a:ext cx="9362864" cy="3293209"/>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版本格式</a:t>
            </a:r>
            <a:r>
              <a:rPr lang="en-US" altLang="zh-CN" sz="2400" b="1" dirty="0">
                <a:solidFill>
                  <a:schemeClr val="bg1"/>
                </a:solidFill>
                <a:latin typeface="微软雅黑" panose="020B0503020204020204" pitchFamily="34" charset="-122"/>
                <a:ea typeface="微软雅黑" panose="020B0503020204020204" pitchFamily="34" charset="-122"/>
              </a:rPr>
              <a:t>	</a:t>
            </a:r>
          </a:p>
          <a:p>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每一个文档的版本格式为</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主版本号</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子版本号</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修正版本号</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a:t>
            </a:r>
          </a:p>
          <a:p>
            <a:r>
              <a:rPr lang="zh-CN" altLang="en-US" sz="2400" dirty="0">
                <a:solidFill>
                  <a:schemeClr val="bg1"/>
                </a:solidFill>
                <a:latin typeface="微软雅黑" panose="020B0503020204020204" pitchFamily="34" charset="-122"/>
                <a:ea typeface="微软雅黑" panose="020B0503020204020204" pitchFamily="34" charset="-122"/>
              </a:rPr>
              <a:t>	示例：</a:t>
            </a:r>
            <a:r>
              <a:rPr lang="en-US" altLang="zh-CN" sz="2400" dirty="0">
                <a:solidFill>
                  <a:schemeClr val="bg1"/>
                </a:solidFill>
                <a:latin typeface="微软雅黑" panose="020B0503020204020204" pitchFamily="34" charset="-122"/>
                <a:ea typeface="微软雅黑" panose="020B0503020204020204" pitchFamily="34" charset="-122"/>
              </a:rPr>
              <a:t>0.1.1</a:t>
            </a:r>
          </a:p>
          <a:p>
            <a:r>
              <a:rPr lang="en-US" altLang="zh-CN" sz="2400"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文档的初始版本为</a:t>
            </a:r>
            <a:r>
              <a:rPr lang="en-US" altLang="zh-CN" sz="2400" dirty="0">
                <a:solidFill>
                  <a:schemeClr val="bg1"/>
                </a:solidFill>
                <a:latin typeface="微软雅黑" panose="020B0503020204020204" pitchFamily="34" charset="-122"/>
                <a:ea typeface="微软雅黑" panose="020B0503020204020204" pitchFamily="34" charset="-122"/>
              </a:rPr>
              <a:t>0.1.0</a:t>
            </a:r>
            <a:r>
              <a:rPr lang="zh-CN" altLang="en-US" sz="2400" dirty="0">
                <a:solidFill>
                  <a:schemeClr val="bg1"/>
                </a:solidFill>
                <a:latin typeface="微软雅黑" panose="020B0503020204020204" pitchFamily="34" charset="-122"/>
                <a:ea typeface="微软雅黑" panose="020B0503020204020204" pitchFamily="34" charset="-122"/>
              </a:rPr>
              <a:t>。</a:t>
            </a:r>
          </a:p>
          <a:p>
            <a:r>
              <a:rPr lang="zh-CN" altLang="en-US" sz="3200" b="1" dirty="0">
                <a:solidFill>
                  <a:schemeClr val="bg1"/>
                </a:solidFill>
                <a:latin typeface="微软雅黑" panose="020B0503020204020204" pitchFamily="34" charset="-122"/>
                <a:ea typeface="微软雅黑" panose="020B0503020204020204" pitchFamily="34" charset="-122"/>
              </a:rPr>
              <a:t>版本更新</a:t>
            </a:r>
            <a:r>
              <a:rPr lang="en-US" altLang="zh-CN" sz="3200" b="1" dirty="0">
                <a:solidFill>
                  <a:schemeClr val="bg1"/>
                </a:solidFill>
                <a:latin typeface="微软雅黑" panose="020B0503020204020204" pitchFamily="34" charset="-122"/>
                <a:ea typeface="微软雅黑" panose="020B0503020204020204" pitchFamily="34" charset="-122"/>
              </a:rPr>
              <a:t>	</a:t>
            </a:r>
          </a:p>
          <a:p>
            <a:r>
              <a:rPr lang="zh-CN" altLang="en-US" sz="2400" b="1"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当文件内容有了重大的变化或改进，主版本号加</a:t>
            </a:r>
            <a:r>
              <a:rPr lang="en-US" altLang="zh-CN" sz="2400" dirty="0">
                <a:solidFill>
                  <a:schemeClr val="bg1"/>
                </a:solidFill>
                <a:latin typeface="微软雅黑" panose="020B0503020204020204" pitchFamily="34" charset="-122"/>
                <a:ea typeface="微软雅黑" panose="020B0503020204020204" pitchFamily="34" charset="-122"/>
              </a:rPr>
              <a:t>1</a:t>
            </a:r>
            <a:r>
              <a:rPr lang="zh-CN" altLang="en-US" sz="2400" dirty="0">
                <a:solidFill>
                  <a:schemeClr val="bg1"/>
                </a:solidFill>
                <a:latin typeface="微软雅黑" panose="020B0503020204020204" pitchFamily="34" charset="-122"/>
                <a:ea typeface="微软雅黑" panose="020B0503020204020204" pitchFamily="34" charset="-122"/>
              </a:rPr>
              <a:t>。</a:t>
            </a:r>
          </a:p>
          <a:p>
            <a:r>
              <a:rPr lang="zh-CN" altLang="en-US" sz="2400" dirty="0">
                <a:solidFill>
                  <a:schemeClr val="bg1"/>
                </a:solidFill>
                <a:latin typeface="微软雅黑" panose="020B0503020204020204" pitchFamily="34" charset="-122"/>
                <a:ea typeface="微软雅黑" panose="020B0503020204020204" pitchFamily="34" charset="-122"/>
              </a:rPr>
              <a:t>	当文档的内容有了模块的增加、补充等，子版本号加</a:t>
            </a:r>
            <a:r>
              <a:rPr lang="en-US" altLang="zh-CN" sz="2400" dirty="0">
                <a:solidFill>
                  <a:schemeClr val="bg1"/>
                </a:solidFill>
                <a:latin typeface="微软雅黑" panose="020B0503020204020204" pitchFamily="34" charset="-122"/>
                <a:ea typeface="微软雅黑" panose="020B0503020204020204" pitchFamily="34" charset="-122"/>
              </a:rPr>
              <a:t>1</a:t>
            </a:r>
            <a:r>
              <a:rPr lang="zh-CN" altLang="en-US" sz="2400" dirty="0">
                <a:solidFill>
                  <a:schemeClr val="bg1"/>
                </a:solidFill>
                <a:latin typeface="微软雅黑" panose="020B0503020204020204" pitchFamily="34" charset="-122"/>
                <a:ea typeface="微软雅黑" panose="020B0503020204020204" pitchFamily="34" charset="-122"/>
              </a:rPr>
              <a:t>。</a:t>
            </a:r>
          </a:p>
          <a:p>
            <a:r>
              <a:rPr lang="zh-CN" altLang="en-US" sz="2400" dirty="0">
                <a:solidFill>
                  <a:schemeClr val="bg1"/>
                </a:solidFill>
                <a:latin typeface="微软雅黑" panose="020B0503020204020204" pitchFamily="34" charset="-122"/>
                <a:ea typeface="微软雅黑" panose="020B0503020204020204" pitchFamily="34" charset="-122"/>
              </a:rPr>
              <a:t>	当文档的内容有了小修改，如修正了纰漏等，修正版本号加</a:t>
            </a:r>
            <a:r>
              <a:rPr lang="en-US" altLang="zh-CN" sz="2400" dirty="0">
                <a:solidFill>
                  <a:schemeClr val="bg1"/>
                </a:solidFill>
                <a:latin typeface="微软雅黑" panose="020B0503020204020204" pitchFamily="34" charset="-122"/>
                <a:ea typeface="微软雅黑" panose="020B0503020204020204" pitchFamily="34" charset="-122"/>
              </a:rPr>
              <a:t>1</a:t>
            </a:r>
          </a:p>
        </p:txBody>
      </p:sp>
    </p:spTree>
    <p:extLst>
      <p:ext uri="{BB962C8B-B14F-4D97-AF65-F5344CB8AC3E}">
        <p14:creationId xmlns:p14="http://schemas.microsoft.com/office/powerpoint/2010/main" val="166813990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文本框 9">
            <a:extLst>
              <a:ext uri="{FF2B5EF4-FFF2-40B4-BE49-F238E27FC236}">
                <a16:creationId xmlns:a16="http://schemas.microsoft.com/office/drawing/2014/main" id="{E23E9B60-DAB2-445A-A993-AB9B324B4D4F}"/>
              </a:ext>
            </a:extLst>
          </p:cNvPr>
          <p:cNvSpPr txBox="1"/>
          <p:nvPr/>
        </p:nvSpPr>
        <p:spPr>
          <a:xfrm>
            <a:off x="2563934" y="1565513"/>
            <a:ext cx="8278446" cy="584775"/>
          </a:xfrm>
          <a:prstGeom prst="rect">
            <a:avLst/>
          </a:prstGeom>
          <a:noFill/>
        </p:spPr>
        <p:txBody>
          <a:bodyPr wrap="squar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Git</a:t>
            </a:r>
            <a:r>
              <a:rPr lang="zh-CN" altLang="en-US" sz="3200" b="1" dirty="0">
                <a:solidFill>
                  <a:schemeClr val="bg1"/>
                </a:solidFill>
                <a:latin typeface="微软雅黑" panose="020B0503020204020204" pitchFamily="34" charset="-122"/>
                <a:ea typeface="微软雅黑" panose="020B0503020204020204" pitchFamily="34" charset="-122"/>
              </a:rPr>
              <a:t>账号</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graphicFrame>
        <p:nvGraphicFramePr>
          <p:cNvPr id="2" name="表格 1">
            <a:extLst>
              <a:ext uri="{FF2B5EF4-FFF2-40B4-BE49-F238E27FC236}">
                <a16:creationId xmlns:a16="http://schemas.microsoft.com/office/drawing/2014/main" id="{AC3D77C0-C863-409A-8F4D-5E8AC06A4000}"/>
              </a:ext>
            </a:extLst>
          </p:cNvPr>
          <p:cNvGraphicFramePr>
            <a:graphicFrameLocks noGrp="1"/>
          </p:cNvGraphicFramePr>
          <p:nvPr>
            <p:extLst>
              <p:ext uri="{D42A27DB-BD31-4B8C-83A1-F6EECF244321}">
                <p14:modId xmlns:p14="http://schemas.microsoft.com/office/powerpoint/2010/main" val="2486210377"/>
              </p:ext>
            </p:extLst>
          </p:nvPr>
        </p:nvGraphicFramePr>
        <p:xfrm>
          <a:off x="2563934" y="2452971"/>
          <a:ext cx="8435142" cy="3385525"/>
        </p:xfrm>
        <a:graphic>
          <a:graphicData uri="http://schemas.openxmlformats.org/drawingml/2006/table">
            <a:tbl>
              <a:tblPr firstRow="1" firstCol="1" bandRow="1">
                <a:tableStyleId>{F5AB1C69-6EDB-4FF4-983F-18BD219EF322}</a:tableStyleId>
              </a:tblPr>
              <a:tblGrid>
                <a:gridCol w="2844707">
                  <a:extLst>
                    <a:ext uri="{9D8B030D-6E8A-4147-A177-3AD203B41FA5}">
                      <a16:colId xmlns:a16="http://schemas.microsoft.com/office/drawing/2014/main" val="1217549224"/>
                    </a:ext>
                  </a:extLst>
                </a:gridCol>
                <a:gridCol w="2744737">
                  <a:extLst>
                    <a:ext uri="{9D8B030D-6E8A-4147-A177-3AD203B41FA5}">
                      <a16:colId xmlns:a16="http://schemas.microsoft.com/office/drawing/2014/main" val="3194633387"/>
                    </a:ext>
                  </a:extLst>
                </a:gridCol>
                <a:gridCol w="2845698">
                  <a:extLst>
                    <a:ext uri="{9D8B030D-6E8A-4147-A177-3AD203B41FA5}">
                      <a16:colId xmlns:a16="http://schemas.microsoft.com/office/drawing/2014/main" val="2852400072"/>
                    </a:ext>
                  </a:extLst>
                </a:gridCol>
              </a:tblGrid>
              <a:tr h="548826">
                <a:tc>
                  <a:txBody>
                    <a:bodyPr/>
                    <a:lstStyle/>
                    <a:p>
                      <a:pPr algn="ctr">
                        <a:spcAft>
                          <a:spcPts val="0"/>
                        </a:spcAft>
                      </a:pPr>
                      <a:r>
                        <a:rPr lang="zh-CN" sz="2400" kern="100" dirty="0">
                          <a:effectLst/>
                          <a:latin typeface="微软雅黑" panose="020B0503020204020204" pitchFamily="34" charset="-122"/>
                          <a:ea typeface="微软雅黑" panose="020B0503020204020204" pitchFamily="34" charset="-122"/>
                        </a:rPr>
                        <a:t>姓名</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职位</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账号</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844458892"/>
                  </a:ext>
                </a:extLst>
              </a:tr>
              <a:tr h="915803">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沈启航</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400" b="0" kern="100" dirty="0">
                          <a:effectLst/>
                          <a:latin typeface="微软雅黑" panose="020B0503020204020204" pitchFamily="34" charset="-122"/>
                          <a:ea typeface="微软雅黑" panose="020B0503020204020204" pitchFamily="34" charset="-122"/>
                        </a:rPr>
                        <a:t>组长</a:t>
                      </a:r>
                      <a:endParaRPr lang="zh-CN" sz="24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400" b="0" kern="100">
                          <a:effectLst/>
                          <a:latin typeface="微软雅黑" panose="020B0503020204020204" pitchFamily="34" charset="-122"/>
                          <a:ea typeface="微软雅黑" panose="020B0503020204020204" pitchFamily="34" charset="-122"/>
                        </a:rPr>
                        <a:t>LittlePinkRabbit</a:t>
                      </a:r>
                      <a:endParaRPr lang="zh-CN" sz="2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055448322"/>
                  </a:ext>
                </a:extLst>
              </a:tr>
              <a:tr h="480224">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叶柏成</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400" b="0" kern="100" dirty="0">
                          <a:effectLst/>
                          <a:latin typeface="微软雅黑" panose="020B0503020204020204" pitchFamily="34" charset="-122"/>
                          <a:ea typeface="微软雅黑" panose="020B0503020204020204" pitchFamily="34" charset="-122"/>
                        </a:rPr>
                        <a:t>组员</a:t>
                      </a:r>
                      <a:endParaRPr lang="zh-CN" sz="24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400" b="0" kern="100" dirty="0" err="1">
                          <a:effectLst/>
                          <a:latin typeface="微软雅黑" panose="020B0503020204020204" pitchFamily="34" charset="-122"/>
                          <a:ea typeface="微软雅黑" panose="020B0503020204020204" pitchFamily="34" charset="-122"/>
                        </a:rPr>
                        <a:t>BeingMan</a:t>
                      </a:r>
                      <a:endParaRPr lang="zh-CN" sz="24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426174341"/>
                  </a:ext>
                </a:extLst>
              </a:tr>
              <a:tr h="480224">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杨以恒</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400" b="0" kern="100">
                          <a:effectLst/>
                          <a:latin typeface="微软雅黑" panose="020B0503020204020204" pitchFamily="34" charset="-122"/>
                          <a:ea typeface="微软雅黑" panose="020B0503020204020204" pitchFamily="34" charset="-122"/>
                        </a:rPr>
                        <a:t>组员</a:t>
                      </a:r>
                      <a:endParaRPr lang="zh-CN" sz="2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400" b="0" kern="100" dirty="0" err="1">
                          <a:effectLst/>
                          <a:latin typeface="微软雅黑" panose="020B0503020204020204" pitchFamily="34" charset="-122"/>
                          <a:ea typeface="微软雅黑" panose="020B0503020204020204" pitchFamily="34" charset="-122"/>
                        </a:rPr>
                        <a:t>BunchesOvO</a:t>
                      </a:r>
                      <a:endParaRPr lang="zh-CN" sz="24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635060708"/>
                  </a:ext>
                </a:extLst>
              </a:tr>
              <a:tr h="480224">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徐哲远</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400" b="0" kern="100">
                          <a:effectLst/>
                          <a:latin typeface="微软雅黑" panose="020B0503020204020204" pitchFamily="34" charset="-122"/>
                          <a:ea typeface="微软雅黑" panose="020B0503020204020204" pitchFamily="34" charset="-122"/>
                        </a:rPr>
                        <a:t>组员</a:t>
                      </a:r>
                      <a:endParaRPr lang="zh-CN" sz="2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400" b="0" kern="100" dirty="0">
                          <a:effectLst/>
                          <a:latin typeface="微软雅黑" panose="020B0503020204020204" pitchFamily="34" charset="-122"/>
                          <a:ea typeface="微软雅黑" panose="020B0503020204020204" pitchFamily="34" charset="-122"/>
                        </a:rPr>
                        <a:t>31601409xzy</a:t>
                      </a:r>
                      <a:endParaRPr lang="zh-CN" sz="24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866259520"/>
                  </a:ext>
                </a:extLst>
              </a:tr>
              <a:tr h="480224">
                <a:tc>
                  <a:txBody>
                    <a:bodyPr/>
                    <a:lstStyle/>
                    <a:p>
                      <a:pPr algn="ctr">
                        <a:spcAft>
                          <a:spcPts val="0"/>
                        </a:spcAft>
                      </a:pPr>
                      <a:r>
                        <a:rPr lang="zh-CN" sz="2400" kern="100" dirty="0">
                          <a:effectLst/>
                          <a:latin typeface="微软雅黑" panose="020B0503020204020204" pitchFamily="34" charset="-122"/>
                          <a:ea typeface="微软雅黑" panose="020B0503020204020204" pitchFamily="34" charset="-122"/>
                        </a:rPr>
                        <a:t>骆佳俊</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400" b="0" kern="100">
                          <a:effectLst/>
                          <a:latin typeface="微软雅黑" panose="020B0503020204020204" pitchFamily="34" charset="-122"/>
                          <a:ea typeface="微软雅黑" panose="020B0503020204020204" pitchFamily="34" charset="-122"/>
                        </a:rPr>
                        <a:t>组员</a:t>
                      </a:r>
                      <a:endParaRPr lang="zh-CN" sz="2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en-US" sz="2400" b="0" kern="100" dirty="0" err="1">
                          <a:effectLst/>
                          <a:latin typeface="微软雅黑" panose="020B0503020204020204" pitchFamily="34" charset="-122"/>
                          <a:ea typeface="微软雅黑" panose="020B0503020204020204" pitchFamily="34" charset="-122"/>
                        </a:rPr>
                        <a:t>ZuccRoger</a:t>
                      </a:r>
                      <a:endParaRPr lang="zh-CN" sz="24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872798736"/>
                  </a:ext>
                </a:extLst>
              </a:tr>
            </a:tbl>
          </a:graphicData>
        </a:graphic>
      </p:graphicFrame>
    </p:spTree>
    <p:extLst>
      <p:ext uri="{BB962C8B-B14F-4D97-AF65-F5344CB8AC3E}">
        <p14:creationId xmlns:p14="http://schemas.microsoft.com/office/powerpoint/2010/main" val="11125753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文本框 5">
            <a:extLst>
              <a:ext uri="{FF2B5EF4-FFF2-40B4-BE49-F238E27FC236}">
                <a16:creationId xmlns:a16="http://schemas.microsoft.com/office/drawing/2014/main" id="{33677C10-9C76-4CB3-A1C2-B8DB30F66C99}"/>
              </a:ext>
            </a:extLst>
          </p:cNvPr>
          <p:cNvSpPr txBox="1"/>
          <p:nvPr/>
        </p:nvSpPr>
        <p:spPr>
          <a:xfrm>
            <a:off x="1046487" y="1417630"/>
            <a:ext cx="4510251" cy="769441"/>
          </a:xfrm>
          <a:prstGeom prst="rect">
            <a:avLst/>
          </a:prstGeom>
          <a:noFill/>
        </p:spPr>
        <p:txBody>
          <a:bodyPr wrap="square" rtlCol="0">
            <a:spAutoFit/>
          </a:bodyPr>
          <a:lstStyle/>
          <a:p>
            <a:r>
              <a:rPr lang="zh-CN" altLang="en-US" sz="2200" b="1" dirty="0">
                <a:solidFill>
                  <a:schemeClr val="bg1"/>
                </a:solidFill>
              </a:rPr>
              <a:t>本项目的配置管理包含一个主分支</a:t>
            </a:r>
            <a:r>
              <a:rPr lang="en-US" altLang="zh-CN" sz="2200" b="1" dirty="0">
                <a:solidFill>
                  <a:schemeClr val="bg1"/>
                </a:solidFill>
              </a:rPr>
              <a:t>master</a:t>
            </a:r>
            <a:r>
              <a:rPr lang="zh-CN" altLang="en-US" sz="2200" b="1" dirty="0">
                <a:solidFill>
                  <a:schemeClr val="bg1"/>
                </a:solidFill>
              </a:rPr>
              <a:t>及五个个人分支</a:t>
            </a:r>
            <a:endParaRPr lang="en-US" altLang="zh-CN" sz="2200" b="1" dirty="0">
              <a:solidFill>
                <a:schemeClr val="bg1"/>
              </a:solidFill>
            </a:endParaRPr>
          </a:p>
        </p:txBody>
      </p:sp>
      <p:pic>
        <p:nvPicPr>
          <p:cNvPr id="7" name="图片 6">
            <a:extLst>
              <a:ext uri="{FF2B5EF4-FFF2-40B4-BE49-F238E27FC236}">
                <a16:creationId xmlns:a16="http://schemas.microsoft.com/office/drawing/2014/main" id="{20224909-6B38-4034-A3AC-CAD32FA43208}"/>
              </a:ext>
            </a:extLst>
          </p:cNvPr>
          <p:cNvPicPr/>
          <p:nvPr/>
        </p:nvPicPr>
        <p:blipFill rotWithShape="1">
          <a:blip r:embed="rId3"/>
          <a:srcRect l="16888" t="35357" r="63132" b="27262"/>
          <a:stretch/>
        </p:blipFill>
        <p:spPr bwMode="auto">
          <a:xfrm>
            <a:off x="6101680" y="510756"/>
            <a:ext cx="5043830" cy="4319247"/>
          </a:xfrm>
          <a:prstGeom prst="rect">
            <a:avLst/>
          </a:prstGeom>
          <a:ln>
            <a:noFill/>
          </a:ln>
          <a:extLst>
            <a:ext uri="{53640926-AAD7-44D8-BBD7-CCE9431645EC}">
              <a14:shadowObscured xmlns:a14="http://schemas.microsoft.com/office/drawing/2010/main"/>
            </a:ext>
          </a:extLst>
        </p:spPr>
      </p:pic>
      <p:sp>
        <p:nvSpPr>
          <p:cNvPr id="8" name="文本框 7">
            <a:extLst>
              <a:ext uri="{FF2B5EF4-FFF2-40B4-BE49-F238E27FC236}">
                <a16:creationId xmlns:a16="http://schemas.microsoft.com/office/drawing/2014/main" id="{51844C15-33C3-4625-B249-A74C9DC8E1E2}"/>
              </a:ext>
            </a:extLst>
          </p:cNvPr>
          <p:cNvSpPr txBox="1"/>
          <p:nvPr/>
        </p:nvSpPr>
        <p:spPr>
          <a:xfrm>
            <a:off x="1046487" y="3923130"/>
            <a:ext cx="4281651" cy="1785104"/>
          </a:xfrm>
          <a:prstGeom prst="rect">
            <a:avLst/>
          </a:prstGeom>
          <a:noFill/>
        </p:spPr>
        <p:txBody>
          <a:bodyPr wrap="square" rtlCol="0">
            <a:spAutoFit/>
          </a:bodyPr>
          <a:lstStyle/>
          <a:p>
            <a:r>
              <a:rPr lang="zh-CN" altLang="en-US" sz="2200" b="1" dirty="0">
                <a:solidFill>
                  <a:schemeClr val="bg1"/>
                </a:solidFill>
              </a:rPr>
              <a:t>在</a:t>
            </a:r>
            <a:r>
              <a:rPr lang="en-US" altLang="zh-CN" sz="2200" b="1" dirty="0">
                <a:solidFill>
                  <a:schemeClr val="bg1"/>
                </a:solidFill>
              </a:rPr>
              <a:t>master</a:t>
            </a:r>
            <a:r>
              <a:rPr lang="zh-CN" altLang="en-US" sz="2200" b="1" dirty="0">
                <a:solidFill>
                  <a:schemeClr val="bg1"/>
                </a:solidFill>
              </a:rPr>
              <a:t>分支中包含了非受控文档及受控文档。其中受控文档包含了本项目所有需要提交的交付物及产品，非受控文档包含了项目相关而不必提交的资源</a:t>
            </a:r>
            <a:endParaRPr lang="en-US" altLang="zh-CN" sz="2200" b="1" dirty="0">
              <a:solidFill>
                <a:schemeClr val="bg1"/>
              </a:solidFill>
            </a:endParaRPr>
          </a:p>
        </p:txBody>
      </p:sp>
      <p:pic>
        <p:nvPicPr>
          <p:cNvPr id="9" name="图片 8">
            <a:extLst>
              <a:ext uri="{FF2B5EF4-FFF2-40B4-BE49-F238E27FC236}">
                <a16:creationId xmlns:a16="http://schemas.microsoft.com/office/drawing/2014/main" id="{89EC612C-CEC3-4DCB-A699-5FDFD27FC541}"/>
              </a:ext>
            </a:extLst>
          </p:cNvPr>
          <p:cNvPicPr/>
          <p:nvPr/>
        </p:nvPicPr>
        <p:blipFill rotWithShape="1">
          <a:blip r:embed="rId4"/>
          <a:srcRect l="17522" t="57852" r="74265" b="35660"/>
          <a:stretch/>
        </p:blipFill>
        <p:spPr bwMode="auto">
          <a:xfrm>
            <a:off x="6096000" y="5200021"/>
            <a:ext cx="2544665" cy="1084629"/>
          </a:xfrm>
          <a:prstGeom prst="rect">
            <a:avLst/>
          </a:prstGeom>
          <a:ln>
            <a:noFill/>
          </a:ln>
          <a:extLst>
            <a:ext uri="{53640926-AAD7-44D8-BBD7-CCE9431645EC}">
              <a14:shadowObscured xmlns:a14="http://schemas.microsoft.com/office/drawing/2010/main"/>
            </a:ext>
          </a:extLst>
        </p:spPr>
      </p:pic>
      <p:sp>
        <p:nvSpPr>
          <p:cNvPr id="3" name="矩形 2">
            <a:extLst>
              <a:ext uri="{FF2B5EF4-FFF2-40B4-BE49-F238E27FC236}">
                <a16:creationId xmlns:a16="http://schemas.microsoft.com/office/drawing/2014/main" id="{6A1B34DE-78BC-4C88-965A-9E60EB456EDF}"/>
              </a:ext>
            </a:extLst>
          </p:cNvPr>
          <p:cNvSpPr/>
          <p:nvPr/>
        </p:nvSpPr>
        <p:spPr>
          <a:xfrm>
            <a:off x="1046487" y="2670380"/>
            <a:ext cx="4281651" cy="1107996"/>
          </a:xfrm>
          <a:prstGeom prst="rect">
            <a:avLst/>
          </a:prstGeom>
        </p:spPr>
        <p:txBody>
          <a:bodyPr wrap="square">
            <a:spAutoFit/>
          </a:bodyPr>
          <a:lstStyle/>
          <a:p>
            <a:pPr lvl="0" algn="just">
              <a:spcAft>
                <a:spcPts val="0"/>
              </a:spcAft>
            </a:pPr>
            <a:r>
              <a:rPr lang="zh-CN" altLang="zh-CN" sz="2200" b="1" dirty="0">
                <a:solidFill>
                  <a:schemeClr val="bg1"/>
                </a:solidFill>
              </a:rPr>
              <a:t>在个人分支中放置每个人在项目进行过程中产生的文档及各种资源</a:t>
            </a:r>
          </a:p>
        </p:txBody>
      </p:sp>
    </p:spTree>
    <p:extLst>
      <p:ext uri="{BB962C8B-B14F-4D97-AF65-F5344CB8AC3E}">
        <p14:creationId xmlns:p14="http://schemas.microsoft.com/office/powerpoint/2010/main" val="418872077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文本框 5">
            <a:extLst>
              <a:ext uri="{FF2B5EF4-FFF2-40B4-BE49-F238E27FC236}">
                <a16:creationId xmlns:a16="http://schemas.microsoft.com/office/drawing/2014/main" id="{33677C10-9C76-4CB3-A1C2-B8DB30F66C99}"/>
              </a:ext>
            </a:extLst>
          </p:cNvPr>
          <p:cNvSpPr txBox="1"/>
          <p:nvPr/>
        </p:nvSpPr>
        <p:spPr>
          <a:xfrm>
            <a:off x="2110612" y="1584139"/>
            <a:ext cx="4510251"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操作权限</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graphicFrame>
        <p:nvGraphicFramePr>
          <p:cNvPr id="2" name="表格 1">
            <a:extLst>
              <a:ext uri="{FF2B5EF4-FFF2-40B4-BE49-F238E27FC236}">
                <a16:creationId xmlns:a16="http://schemas.microsoft.com/office/drawing/2014/main" id="{7370EC0A-4D7B-4F8E-ADD1-A8E50503A1A6}"/>
              </a:ext>
            </a:extLst>
          </p:cNvPr>
          <p:cNvGraphicFramePr>
            <a:graphicFrameLocks noGrp="1"/>
          </p:cNvGraphicFramePr>
          <p:nvPr>
            <p:extLst>
              <p:ext uri="{D42A27DB-BD31-4B8C-83A1-F6EECF244321}">
                <p14:modId xmlns:p14="http://schemas.microsoft.com/office/powerpoint/2010/main" val="2234098093"/>
              </p:ext>
            </p:extLst>
          </p:nvPr>
        </p:nvGraphicFramePr>
        <p:xfrm>
          <a:off x="2183423" y="2270269"/>
          <a:ext cx="7825154" cy="3301920"/>
        </p:xfrm>
        <a:graphic>
          <a:graphicData uri="http://schemas.openxmlformats.org/drawingml/2006/table">
            <a:tbl>
              <a:tblPr firstRow="1" firstCol="1" bandRow="1">
                <a:tableStyleId>{F5AB1C69-6EDB-4FF4-983F-18BD219EF322}</a:tableStyleId>
              </a:tblPr>
              <a:tblGrid>
                <a:gridCol w="3912577">
                  <a:extLst>
                    <a:ext uri="{9D8B030D-6E8A-4147-A177-3AD203B41FA5}">
                      <a16:colId xmlns:a16="http://schemas.microsoft.com/office/drawing/2014/main" val="2134186268"/>
                    </a:ext>
                  </a:extLst>
                </a:gridCol>
                <a:gridCol w="3912577">
                  <a:extLst>
                    <a:ext uri="{9D8B030D-6E8A-4147-A177-3AD203B41FA5}">
                      <a16:colId xmlns:a16="http://schemas.microsoft.com/office/drawing/2014/main" val="3328085881"/>
                    </a:ext>
                  </a:extLst>
                </a:gridCol>
              </a:tblGrid>
              <a:tr h="514080">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文件夹</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spcAft>
                          <a:spcPts val="0"/>
                        </a:spcAft>
                      </a:pPr>
                      <a:r>
                        <a:rPr lang="zh-CN" sz="2400" kern="100">
                          <a:effectLst/>
                          <a:latin typeface="微软雅黑" panose="020B0503020204020204" pitchFamily="34" charset="-122"/>
                          <a:ea typeface="微软雅黑" panose="020B0503020204020204" pitchFamily="34" charset="-122"/>
                        </a:rPr>
                        <a:t>权限</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015445579"/>
                  </a:ext>
                </a:extLst>
              </a:tr>
              <a:tr h="514080">
                <a:tc>
                  <a:txBody>
                    <a:bodyPr/>
                    <a:lstStyle/>
                    <a:p>
                      <a:pPr algn="just">
                        <a:spcAft>
                          <a:spcPts val="0"/>
                        </a:spcAft>
                      </a:pPr>
                      <a:r>
                        <a:rPr lang="en-US" sz="2400" kern="100">
                          <a:effectLst/>
                          <a:latin typeface="微软雅黑" panose="020B0503020204020204" pitchFamily="34" charset="-122"/>
                          <a:ea typeface="微软雅黑" panose="020B0503020204020204" pitchFamily="34" charset="-122"/>
                        </a:rPr>
                        <a:t>master</a:t>
                      </a:r>
                      <a:r>
                        <a:rPr lang="zh-CN" sz="2400" kern="100">
                          <a:effectLst/>
                          <a:latin typeface="微软雅黑" panose="020B0503020204020204" pitchFamily="34" charset="-122"/>
                          <a:ea typeface="微软雅黑" panose="020B0503020204020204" pitchFamily="34" charset="-122"/>
                        </a:rPr>
                        <a:t>分支中的受控文档</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latin typeface="微软雅黑" panose="020B0503020204020204" pitchFamily="34" charset="-122"/>
                          <a:ea typeface="微软雅黑" panose="020B0503020204020204" pitchFamily="34" charset="-122"/>
                        </a:rPr>
                        <a:t>仅允许组长、配置管理员进行操作</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010725158"/>
                  </a:ext>
                </a:extLst>
              </a:tr>
              <a:tr h="1542240">
                <a:tc>
                  <a:txBody>
                    <a:bodyPr/>
                    <a:lstStyle/>
                    <a:p>
                      <a:pPr algn="just">
                        <a:spcAft>
                          <a:spcPts val="0"/>
                        </a:spcAft>
                      </a:pPr>
                      <a:r>
                        <a:rPr lang="en-US" sz="2400" kern="100">
                          <a:effectLst/>
                          <a:latin typeface="微软雅黑" panose="020B0503020204020204" pitchFamily="34" charset="-122"/>
                          <a:ea typeface="微软雅黑" panose="020B0503020204020204" pitchFamily="34" charset="-122"/>
                        </a:rPr>
                        <a:t>master</a:t>
                      </a:r>
                      <a:r>
                        <a:rPr lang="zh-CN" sz="2400" kern="100">
                          <a:effectLst/>
                          <a:latin typeface="微软雅黑" panose="020B0503020204020204" pitchFamily="34" charset="-122"/>
                          <a:ea typeface="微软雅黑" panose="020B0503020204020204" pitchFamily="34" charset="-122"/>
                        </a:rPr>
                        <a:t>分支中的非受控文档</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latin typeface="微软雅黑" panose="020B0503020204020204" pitchFamily="34" charset="-122"/>
                          <a:ea typeface="微软雅黑" panose="020B0503020204020204" pitchFamily="34" charset="-122"/>
                        </a:rPr>
                        <a:t>仅允许组长、配置管理员进行修改操作，会议记录员可上传会议纪要，其余成员仅可查看下载</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321342123"/>
                  </a:ext>
                </a:extLst>
              </a:tr>
              <a:tr h="514080">
                <a:tc>
                  <a:txBody>
                    <a:bodyPr/>
                    <a:lstStyle/>
                    <a:p>
                      <a:pPr algn="just">
                        <a:spcAft>
                          <a:spcPts val="0"/>
                        </a:spcAft>
                      </a:pPr>
                      <a:r>
                        <a:rPr lang="zh-CN" sz="2400" kern="100" dirty="0">
                          <a:effectLst/>
                          <a:latin typeface="微软雅黑" panose="020B0503020204020204" pitchFamily="34" charset="-122"/>
                          <a:ea typeface="微软雅黑" panose="020B0503020204020204" pitchFamily="34" charset="-122"/>
                        </a:rPr>
                        <a:t>个人分支</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latin typeface="微软雅黑" panose="020B0503020204020204" pitchFamily="34" charset="-122"/>
                          <a:ea typeface="微软雅黑" panose="020B0503020204020204" pitchFamily="34" charset="-122"/>
                        </a:rPr>
                        <a:t>成员可修改自己的分支</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171235175"/>
                  </a:ext>
                </a:extLst>
              </a:tr>
            </a:tbl>
          </a:graphicData>
        </a:graphic>
      </p:graphicFrame>
    </p:spTree>
    <p:extLst>
      <p:ext uri="{BB962C8B-B14F-4D97-AF65-F5344CB8AC3E}">
        <p14:creationId xmlns:p14="http://schemas.microsoft.com/office/powerpoint/2010/main" val="12666509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3" name="表格 2">
            <a:extLst>
              <a:ext uri="{FF2B5EF4-FFF2-40B4-BE49-F238E27FC236}">
                <a16:creationId xmlns:a16="http://schemas.microsoft.com/office/drawing/2014/main" id="{23242E5A-AED7-4B04-9279-3DD62A680359}"/>
              </a:ext>
            </a:extLst>
          </p:cNvPr>
          <p:cNvGraphicFramePr>
            <a:graphicFrameLocks noGrp="1"/>
          </p:cNvGraphicFramePr>
          <p:nvPr>
            <p:extLst>
              <p:ext uri="{D42A27DB-BD31-4B8C-83A1-F6EECF244321}">
                <p14:modId xmlns:p14="http://schemas.microsoft.com/office/powerpoint/2010/main" val="3620787147"/>
              </p:ext>
            </p:extLst>
          </p:nvPr>
        </p:nvGraphicFramePr>
        <p:xfrm>
          <a:off x="679938" y="411480"/>
          <a:ext cx="10832123" cy="6035040"/>
        </p:xfrm>
        <a:graphic>
          <a:graphicData uri="http://schemas.openxmlformats.org/drawingml/2006/table">
            <a:tbl>
              <a:tblPr firstRow="1" firstCol="1" bandRow="1">
                <a:tableStyleId>{F5AB1C69-6EDB-4FF4-983F-18BD219EF322}</a:tableStyleId>
              </a:tblPr>
              <a:tblGrid>
                <a:gridCol w="2055949">
                  <a:extLst>
                    <a:ext uri="{9D8B030D-6E8A-4147-A177-3AD203B41FA5}">
                      <a16:colId xmlns:a16="http://schemas.microsoft.com/office/drawing/2014/main" val="230102961"/>
                    </a:ext>
                  </a:extLst>
                </a:gridCol>
                <a:gridCol w="1145186">
                  <a:extLst>
                    <a:ext uri="{9D8B030D-6E8A-4147-A177-3AD203B41FA5}">
                      <a16:colId xmlns:a16="http://schemas.microsoft.com/office/drawing/2014/main" val="983750184"/>
                    </a:ext>
                  </a:extLst>
                </a:gridCol>
                <a:gridCol w="1719130">
                  <a:extLst>
                    <a:ext uri="{9D8B030D-6E8A-4147-A177-3AD203B41FA5}">
                      <a16:colId xmlns:a16="http://schemas.microsoft.com/office/drawing/2014/main" val="2669651980"/>
                    </a:ext>
                  </a:extLst>
                </a:gridCol>
                <a:gridCol w="2283637">
                  <a:extLst>
                    <a:ext uri="{9D8B030D-6E8A-4147-A177-3AD203B41FA5}">
                      <a16:colId xmlns:a16="http://schemas.microsoft.com/office/drawing/2014/main" val="990987185"/>
                    </a:ext>
                  </a:extLst>
                </a:gridCol>
                <a:gridCol w="3628221">
                  <a:extLst>
                    <a:ext uri="{9D8B030D-6E8A-4147-A177-3AD203B41FA5}">
                      <a16:colId xmlns:a16="http://schemas.microsoft.com/office/drawing/2014/main" val="195492150"/>
                    </a:ext>
                  </a:extLst>
                </a:gridCol>
              </a:tblGrid>
              <a:tr h="400452">
                <a:tc>
                  <a:txBody>
                    <a:bodyPr/>
                    <a:lstStyle/>
                    <a:p>
                      <a:pPr algn="ctr">
                        <a:spcAft>
                          <a:spcPts val="0"/>
                        </a:spcAft>
                      </a:pPr>
                      <a:r>
                        <a:rPr lang="zh-CN" sz="1800" kern="100">
                          <a:effectLst/>
                        </a:rPr>
                        <a:t>场景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ctr">
                        <a:spcAft>
                          <a:spcPts val="0"/>
                        </a:spcAft>
                      </a:pPr>
                      <a:r>
                        <a:rPr lang="zh-CN" sz="1800" kern="100">
                          <a:effectLst/>
                        </a:rPr>
                        <a:t>权限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ctr">
                        <a:spcAft>
                          <a:spcPts val="0"/>
                        </a:spcAft>
                      </a:pPr>
                      <a:r>
                        <a:rPr lang="zh-CN" sz="1800" kern="100">
                          <a:effectLst/>
                        </a:rPr>
                        <a:t>操作分支及目录</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ctr">
                        <a:spcAft>
                          <a:spcPts val="0"/>
                        </a:spcAft>
                      </a:pPr>
                      <a:r>
                        <a:rPr lang="zh-CN" sz="1800" kern="100">
                          <a:effectLst/>
                        </a:rPr>
                        <a:t>上传注释示例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ctr">
                        <a:spcAft>
                          <a:spcPts val="0"/>
                        </a:spcAft>
                      </a:pPr>
                      <a:r>
                        <a:rPr lang="zh-CN" sz="1800" kern="100">
                          <a:effectLst/>
                        </a:rPr>
                        <a:t>操作流程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extLst>
                  <a:ext uri="{0D108BD9-81ED-4DB2-BD59-A6C34878D82A}">
                    <a16:rowId xmlns:a16="http://schemas.microsoft.com/office/drawing/2014/main" val="2144423054"/>
                  </a:ext>
                </a:extLst>
              </a:tr>
              <a:tr h="523797">
                <a:tc>
                  <a:txBody>
                    <a:bodyPr/>
                    <a:lstStyle/>
                    <a:p>
                      <a:pPr algn="just">
                        <a:spcAft>
                          <a:spcPts val="0"/>
                        </a:spcAft>
                      </a:pPr>
                      <a:r>
                        <a:rPr lang="zh-CN" sz="1800" kern="100">
                          <a:effectLst/>
                        </a:rPr>
                        <a:t>提交个人作业</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项目组所有成员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个人分支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提交个人作业《人月神话》读后感</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在提交前拉取远端的最新分支，并以此为基础再提交。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extLst>
                  <a:ext uri="{0D108BD9-81ED-4DB2-BD59-A6C34878D82A}">
                    <a16:rowId xmlns:a16="http://schemas.microsoft.com/office/drawing/2014/main" val="2729913367"/>
                  </a:ext>
                </a:extLst>
              </a:tr>
              <a:tr h="698397">
                <a:tc>
                  <a:txBody>
                    <a:bodyPr/>
                    <a:lstStyle/>
                    <a:p>
                      <a:pPr algn="just">
                        <a:spcAft>
                          <a:spcPts val="0"/>
                        </a:spcAft>
                      </a:pPr>
                      <a:r>
                        <a:rPr lang="zh-CN" sz="1800" kern="100">
                          <a:effectLst/>
                        </a:rPr>
                        <a:t>协同编写某文档的</a:t>
                      </a:r>
                      <a:r>
                        <a:rPr lang="en-US" sz="1800" kern="100">
                          <a:effectLst/>
                        </a:rPr>
                        <a:t>0.1.0</a:t>
                      </a:r>
                      <a:r>
                        <a:rPr lang="zh-CN" sz="1800" kern="100">
                          <a:effectLst/>
                        </a:rPr>
                        <a:t>版本，提交个人所负责的工作成果</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项目组所有成员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个人分支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提交《项目总体计划》</a:t>
                      </a:r>
                      <a:r>
                        <a:rPr lang="en-US" sz="1800" kern="100">
                          <a:effectLst/>
                        </a:rPr>
                        <a:t>[v0.1.0]</a:t>
                      </a:r>
                      <a:r>
                        <a:rPr lang="zh-CN" sz="1800" kern="100">
                          <a:effectLst/>
                        </a:rPr>
                        <a:t>版本的</a:t>
                      </a:r>
                      <a:r>
                        <a:rPr lang="en-US" sz="1800" kern="100">
                          <a:effectLst/>
                        </a:rPr>
                        <a:t>1</a:t>
                      </a:r>
                      <a:r>
                        <a:rPr lang="zh-CN" sz="1800" kern="100">
                          <a:effectLst/>
                        </a:rPr>
                        <a:t>、引言部分</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在提交前拉取远端的最新分支，并以此为基础再提交如“</a:t>
                      </a:r>
                      <a:r>
                        <a:rPr lang="en-US" sz="1800" kern="100">
                          <a:effectLst/>
                        </a:rPr>
                        <a:t>PRD2018-G03-</a:t>
                      </a:r>
                      <a:r>
                        <a:rPr lang="zh-CN" sz="1800" kern="100">
                          <a:effectLst/>
                        </a:rPr>
                        <a:t>《需求工程项目计划》”。</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extLst>
                  <a:ext uri="{0D108BD9-81ED-4DB2-BD59-A6C34878D82A}">
                    <a16:rowId xmlns:a16="http://schemas.microsoft.com/office/drawing/2014/main" val="4122275785"/>
                  </a:ext>
                </a:extLst>
              </a:tr>
              <a:tr h="523797">
                <a:tc>
                  <a:txBody>
                    <a:bodyPr/>
                    <a:lstStyle/>
                    <a:p>
                      <a:pPr algn="just">
                        <a:spcAft>
                          <a:spcPts val="0"/>
                        </a:spcAft>
                      </a:pPr>
                      <a:r>
                        <a:rPr lang="zh-CN" sz="1800" kern="100">
                          <a:effectLst/>
                        </a:rPr>
                        <a:t>提交由一个人负责的文件</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项目组所有成员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个人分支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提交</a:t>
                      </a:r>
                      <a:r>
                        <a:rPr lang="en-US" sz="1800" kern="100">
                          <a:effectLst/>
                        </a:rPr>
                        <a:t>OBS</a:t>
                      </a:r>
                      <a:r>
                        <a:rPr lang="zh-CN" sz="1800" kern="100">
                          <a:effectLst/>
                        </a:rPr>
                        <a:t>图</a:t>
                      </a:r>
                      <a:r>
                        <a:rPr lang="en-US" sz="1800" kern="100">
                          <a:effectLst/>
                        </a:rPr>
                        <a:t>[v0.1.0]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在提交前拉取远端的最新本周分支，并以此为基础再提交。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extLst>
                  <a:ext uri="{0D108BD9-81ED-4DB2-BD59-A6C34878D82A}">
                    <a16:rowId xmlns:a16="http://schemas.microsoft.com/office/drawing/2014/main" val="2341004183"/>
                  </a:ext>
                </a:extLst>
              </a:tr>
              <a:tr h="523797">
                <a:tc>
                  <a:txBody>
                    <a:bodyPr/>
                    <a:lstStyle/>
                    <a:p>
                      <a:pPr algn="just">
                        <a:spcAft>
                          <a:spcPts val="0"/>
                        </a:spcAft>
                      </a:pPr>
                      <a:r>
                        <a:rPr lang="zh-CN" sz="1800" kern="100">
                          <a:effectLst/>
                        </a:rPr>
                        <a:t>更新现有文件</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配置管理员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en-US" sz="1800" kern="100">
                          <a:effectLst/>
                        </a:rPr>
                        <a:t>master</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更新《可行性分析》</a:t>
                      </a:r>
                      <a:r>
                        <a:rPr lang="en-US" sz="1800" kern="100">
                          <a:effectLst/>
                        </a:rPr>
                        <a:t>[v0.1.0]</a:t>
                      </a:r>
                      <a:r>
                        <a:rPr lang="zh-CN" sz="1800" kern="100">
                          <a:effectLst/>
                        </a:rPr>
                        <a:t>为</a:t>
                      </a:r>
                      <a:r>
                        <a:rPr lang="en-US" sz="1800" kern="100">
                          <a:effectLst/>
                        </a:rPr>
                        <a:t>[v0.2.0]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在提交前拉取远端的最新</a:t>
                      </a:r>
                      <a:r>
                        <a:rPr lang="en-US" sz="1800" kern="100">
                          <a:effectLst/>
                        </a:rPr>
                        <a:t>master</a:t>
                      </a:r>
                      <a:r>
                        <a:rPr lang="zh-CN" sz="1800" kern="100">
                          <a:effectLst/>
                        </a:rPr>
                        <a:t>，并以此为基础再提交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extLst>
                  <a:ext uri="{0D108BD9-81ED-4DB2-BD59-A6C34878D82A}">
                    <a16:rowId xmlns:a16="http://schemas.microsoft.com/office/drawing/2014/main" val="1553722474"/>
                  </a:ext>
                </a:extLst>
              </a:tr>
              <a:tr h="523797">
                <a:tc>
                  <a:txBody>
                    <a:bodyPr/>
                    <a:lstStyle/>
                    <a:p>
                      <a:pPr algn="just">
                        <a:spcAft>
                          <a:spcPts val="0"/>
                        </a:spcAft>
                      </a:pPr>
                      <a:r>
                        <a:rPr lang="zh-CN" sz="1800" kern="100">
                          <a:effectLst/>
                        </a:rPr>
                        <a:t>提交整合完的</a:t>
                      </a:r>
                      <a:r>
                        <a:rPr lang="en-US" sz="1800" kern="100">
                          <a:effectLst/>
                        </a:rPr>
                        <a:t>[v0.1.0]</a:t>
                      </a:r>
                      <a:r>
                        <a:rPr lang="zh-CN" sz="1800" kern="100">
                          <a:effectLst/>
                        </a:rPr>
                        <a:t>文档</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配置管理员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en-US" sz="1800" kern="100">
                          <a:effectLst/>
                        </a:rPr>
                        <a:t>master/</a:t>
                      </a:r>
                      <a:r>
                        <a:rPr lang="zh-CN" sz="1800" kern="100">
                          <a:effectLst/>
                        </a:rPr>
                        <a:t>受控文档</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提交《可行性分析》</a:t>
                      </a:r>
                      <a:r>
                        <a:rPr lang="en-US" sz="1800" kern="100">
                          <a:effectLst/>
                        </a:rPr>
                        <a:t>[v0.1.0]</a:t>
                      </a:r>
                      <a:r>
                        <a:rPr lang="zh-CN" sz="1800" kern="100">
                          <a:effectLst/>
                        </a:rPr>
                        <a:t>为</a:t>
                      </a:r>
                      <a:r>
                        <a:rPr lang="en-US" sz="1800" kern="100">
                          <a:effectLst/>
                        </a:rPr>
                        <a:t>[v0.2.0]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在提交前拉取远端的最新</a:t>
                      </a:r>
                      <a:r>
                        <a:rPr lang="en-US" sz="1800" kern="100">
                          <a:effectLst/>
                        </a:rPr>
                        <a:t>master</a:t>
                      </a:r>
                      <a:r>
                        <a:rPr lang="zh-CN" sz="1800" kern="100">
                          <a:effectLst/>
                        </a:rPr>
                        <a:t>，并以此为基础再提交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extLst>
                  <a:ext uri="{0D108BD9-81ED-4DB2-BD59-A6C34878D82A}">
                    <a16:rowId xmlns:a16="http://schemas.microsoft.com/office/drawing/2014/main" val="3258321359"/>
                  </a:ext>
                </a:extLst>
              </a:tr>
              <a:tr h="523797">
                <a:tc>
                  <a:txBody>
                    <a:bodyPr/>
                    <a:lstStyle/>
                    <a:p>
                      <a:pPr algn="just">
                        <a:spcAft>
                          <a:spcPts val="0"/>
                        </a:spcAft>
                      </a:pPr>
                      <a:r>
                        <a:rPr lang="zh-CN" sz="1800" kern="100">
                          <a:effectLst/>
                        </a:rPr>
                        <a:t>对配置管理系统中的文件命名进行整改</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配置管理员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en-US" sz="1800" kern="100">
                          <a:effectLst/>
                        </a:rPr>
                        <a:t>master</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整改文件命名</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在提交前拉取远端的最新本周分支，并以此为基础再提交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extLst>
                  <a:ext uri="{0D108BD9-81ED-4DB2-BD59-A6C34878D82A}">
                    <a16:rowId xmlns:a16="http://schemas.microsoft.com/office/drawing/2014/main" val="3647216483"/>
                  </a:ext>
                </a:extLst>
              </a:tr>
              <a:tr h="1047596">
                <a:tc>
                  <a:txBody>
                    <a:bodyPr/>
                    <a:lstStyle/>
                    <a:p>
                      <a:pPr algn="just">
                        <a:spcAft>
                          <a:spcPts val="0"/>
                        </a:spcAft>
                      </a:pPr>
                      <a:r>
                        <a:rPr lang="zh-CN" sz="1800" kern="100">
                          <a:effectLst/>
                        </a:rPr>
                        <a:t>提交会议记录</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会议记录员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en-US" sz="1800" kern="100">
                          <a:effectLst/>
                        </a:rPr>
                        <a:t>master/</a:t>
                      </a:r>
                      <a:r>
                        <a:rPr lang="zh-CN" sz="1800" kern="100">
                          <a:effectLst/>
                        </a:rPr>
                        <a:t>非受控文档</a:t>
                      </a:r>
                      <a:r>
                        <a:rPr lang="en-US" sz="1800" kern="100">
                          <a:effectLst/>
                        </a:rPr>
                        <a:t>/</a:t>
                      </a:r>
                      <a:r>
                        <a:rPr lang="zh-CN" sz="1800" kern="100">
                          <a:effectLst/>
                        </a:rPr>
                        <a:t>会议纪要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提交《会议纪要</a:t>
                      </a:r>
                      <a:r>
                        <a:rPr lang="en-US" sz="1800" kern="100">
                          <a:effectLst/>
                        </a:rPr>
                        <a:t>-10.31</a:t>
                      </a:r>
                      <a:r>
                        <a:rPr lang="zh-CN" sz="1800" kern="100">
                          <a:effectLst/>
                        </a:rPr>
                        <a: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dirty="0">
                          <a:effectLst/>
                        </a:rPr>
                        <a:t>在提交前拉取远端的最新分支，并以此为基础再提交。每次提交</a:t>
                      </a:r>
                      <a:r>
                        <a:rPr lang="en-US" sz="1800" kern="100" dirty="0">
                          <a:effectLst/>
                        </a:rPr>
                        <a:t>(commit)</a:t>
                      </a:r>
                      <a:r>
                        <a:rPr lang="zh-CN" sz="1800" kern="100" dirty="0">
                          <a:effectLst/>
                        </a:rPr>
                        <a:t>不仅包括会议记录的会议文档，还必须更新《</a:t>
                      </a:r>
                      <a:r>
                        <a:rPr lang="en-US" sz="1800" kern="100" dirty="0">
                          <a:effectLst/>
                        </a:rPr>
                        <a:t>PRD2018-G03-</a:t>
                      </a:r>
                      <a:r>
                        <a:rPr lang="zh-CN" sz="1800" kern="100" dirty="0">
                          <a:effectLst/>
                        </a:rPr>
                        <a:t>会议记录录音链接》</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extLst>
                  <a:ext uri="{0D108BD9-81ED-4DB2-BD59-A6C34878D82A}">
                    <a16:rowId xmlns:a16="http://schemas.microsoft.com/office/drawing/2014/main" val="760457554"/>
                  </a:ext>
                </a:extLst>
              </a:tr>
            </a:tbl>
          </a:graphicData>
        </a:graphic>
      </p:graphicFrame>
    </p:spTree>
    <p:extLst>
      <p:ext uri="{BB962C8B-B14F-4D97-AF65-F5344CB8AC3E}">
        <p14:creationId xmlns:p14="http://schemas.microsoft.com/office/powerpoint/2010/main" val="3886473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310794" y="2571657"/>
            <a:ext cx="5250875" cy="1446550"/>
            <a:chOff x="5519057" y="1601061"/>
            <a:chExt cx="5250875" cy="1446550"/>
          </a:xfrm>
        </p:grpSpPr>
        <p:sp>
          <p:nvSpPr>
            <p:cNvPr id="7" name="矩形 6"/>
            <p:cNvSpPr/>
            <p:nvPr/>
          </p:nvSpPr>
          <p:spPr>
            <a:xfrm>
              <a:off x="5519057" y="1743193"/>
              <a:ext cx="1162288" cy="1162288"/>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08</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5810003" y="1601061"/>
              <a:ext cx="4959929" cy="1446550"/>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阶段组员</a:t>
              </a:r>
              <a:endParaRPr lang="en-US" altLang="zh-CN" sz="4400" b="1" dirty="0">
                <a:solidFill>
                  <a:schemeClr val="bg1"/>
                </a:solidFill>
                <a:latin typeface="微软雅黑" panose="020B0503020204020204" pitchFamily="34" charset="-122"/>
                <a:ea typeface="微软雅黑" panose="020B0503020204020204" pitchFamily="34" charset="-122"/>
              </a:endParaRPr>
            </a:p>
            <a:p>
              <a:pPr algn="ctr"/>
              <a:r>
                <a:rPr lang="zh-CN" altLang="en-US" sz="4400" b="1" dirty="0">
                  <a:solidFill>
                    <a:schemeClr val="bg1"/>
                  </a:solidFill>
                  <a:latin typeface="微软雅黑" panose="020B0503020204020204" pitchFamily="34" charset="-122"/>
                  <a:ea typeface="微软雅黑" panose="020B0503020204020204" pitchFamily="34" charset="-122"/>
                </a:rPr>
                <a:t>绩效考评</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Tree>
    <p:extLst>
      <p:ext uri="{BB962C8B-B14F-4D97-AF65-F5344CB8AC3E}">
        <p14:creationId xmlns:p14="http://schemas.microsoft.com/office/powerpoint/2010/main" val="170499462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3467616"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阶段组员绩效考评</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3" name="表格 2">
            <a:extLst>
              <a:ext uri="{FF2B5EF4-FFF2-40B4-BE49-F238E27FC236}">
                <a16:creationId xmlns:a16="http://schemas.microsoft.com/office/drawing/2014/main" id="{4B1C4604-8D49-46A2-8147-9E821553F10F}"/>
              </a:ext>
            </a:extLst>
          </p:cNvPr>
          <p:cNvGraphicFramePr>
            <a:graphicFrameLocks noGrp="1"/>
          </p:cNvGraphicFramePr>
          <p:nvPr>
            <p:extLst>
              <p:ext uri="{D42A27DB-BD31-4B8C-83A1-F6EECF244321}">
                <p14:modId xmlns:p14="http://schemas.microsoft.com/office/powerpoint/2010/main" val="1970487266"/>
              </p:ext>
            </p:extLst>
          </p:nvPr>
        </p:nvGraphicFramePr>
        <p:xfrm>
          <a:off x="2470728" y="1996785"/>
          <a:ext cx="7250544" cy="3362614"/>
        </p:xfrm>
        <a:graphic>
          <a:graphicData uri="http://schemas.openxmlformats.org/drawingml/2006/table">
            <a:tbl>
              <a:tblPr firstRow="1" firstCol="1" bandRow="1">
                <a:tableStyleId>{F5AB1C69-6EDB-4FF4-983F-18BD219EF322}</a:tableStyleId>
              </a:tblPr>
              <a:tblGrid>
                <a:gridCol w="1035792">
                  <a:extLst>
                    <a:ext uri="{9D8B030D-6E8A-4147-A177-3AD203B41FA5}">
                      <a16:colId xmlns:a16="http://schemas.microsoft.com/office/drawing/2014/main" val="2255470312"/>
                    </a:ext>
                  </a:extLst>
                </a:gridCol>
                <a:gridCol w="1035792">
                  <a:extLst>
                    <a:ext uri="{9D8B030D-6E8A-4147-A177-3AD203B41FA5}">
                      <a16:colId xmlns:a16="http://schemas.microsoft.com/office/drawing/2014/main" val="3800979320"/>
                    </a:ext>
                  </a:extLst>
                </a:gridCol>
                <a:gridCol w="1035792">
                  <a:extLst>
                    <a:ext uri="{9D8B030D-6E8A-4147-A177-3AD203B41FA5}">
                      <a16:colId xmlns:a16="http://schemas.microsoft.com/office/drawing/2014/main" val="2971123934"/>
                    </a:ext>
                  </a:extLst>
                </a:gridCol>
                <a:gridCol w="1035792">
                  <a:extLst>
                    <a:ext uri="{9D8B030D-6E8A-4147-A177-3AD203B41FA5}">
                      <a16:colId xmlns:a16="http://schemas.microsoft.com/office/drawing/2014/main" val="3405404529"/>
                    </a:ext>
                  </a:extLst>
                </a:gridCol>
                <a:gridCol w="1035792">
                  <a:extLst>
                    <a:ext uri="{9D8B030D-6E8A-4147-A177-3AD203B41FA5}">
                      <a16:colId xmlns:a16="http://schemas.microsoft.com/office/drawing/2014/main" val="1577476044"/>
                    </a:ext>
                  </a:extLst>
                </a:gridCol>
                <a:gridCol w="1035792">
                  <a:extLst>
                    <a:ext uri="{9D8B030D-6E8A-4147-A177-3AD203B41FA5}">
                      <a16:colId xmlns:a16="http://schemas.microsoft.com/office/drawing/2014/main" val="2025564702"/>
                    </a:ext>
                  </a:extLst>
                </a:gridCol>
                <a:gridCol w="1035792">
                  <a:extLst>
                    <a:ext uri="{9D8B030D-6E8A-4147-A177-3AD203B41FA5}">
                      <a16:colId xmlns:a16="http://schemas.microsoft.com/office/drawing/2014/main" val="1787276709"/>
                    </a:ext>
                  </a:extLst>
                </a:gridCol>
              </a:tblGrid>
              <a:tr h="443057">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zh-CN" altLang="en-US" sz="2000" u="none" strike="noStrike" dirty="0">
                          <a:effectLst/>
                        </a:rPr>
                        <a:t>平均值</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zh-CN" altLang="en-US" sz="2000" u="none" strike="noStrike" dirty="0">
                          <a:effectLst/>
                        </a:rPr>
                        <a:t>骆佳俊</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zh-CN" altLang="en-US" sz="2000" u="none" strike="noStrike" dirty="0">
                          <a:effectLst/>
                        </a:rPr>
                        <a:t>徐哲远</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zh-CN" altLang="en-US" sz="2000" u="none" strike="noStrike" dirty="0">
                          <a:effectLst/>
                        </a:rPr>
                        <a:t>沈启航</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zh-CN" altLang="en-US" sz="2000" u="none" strike="noStrike" dirty="0">
                          <a:effectLst/>
                        </a:rPr>
                        <a:t>叶柏成</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zh-CN" altLang="en-US" sz="2000" u="none" strike="noStrike" dirty="0">
                          <a:effectLst/>
                        </a:rPr>
                        <a:t>杨以恒</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515594372"/>
                  </a:ext>
                </a:extLst>
              </a:tr>
              <a:tr h="443057">
                <a:tc>
                  <a:txBody>
                    <a:bodyPr/>
                    <a:lstStyle/>
                    <a:p>
                      <a:pPr algn="ctr" fontAlgn="b"/>
                      <a:r>
                        <a:rPr lang="zh-CN" altLang="en-US" sz="2000" u="none" strike="noStrike">
                          <a:effectLst/>
                        </a:rPr>
                        <a:t>工作质量</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8.15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7.25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9</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981027578"/>
                  </a:ext>
                </a:extLst>
              </a:tr>
              <a:tr h="443057">
                <a:tc>
                  <a:txBody>
                    <a:bodyPr/>
                    <a:lstStyle/>
                    <a:p>
                      <a:pPr algn="ctr" fontAlgn="b"/>
                      <a:r>
                        <a:rPr lang="zh-CN" altLang="en-US" sz="2000" u="none" strike="noStrike">
                          <a:effectLst/>
                        </a:rPr>
                        <a:t>工作量</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8.55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9</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8.25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9</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8.25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8.25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355760203"/>
                  </a:ext>
                </a:extLst>
              </a:tr>
              <a:tr h="443057">
                <a:tc>
                  <a:txBody>
                    <a:bodyPr/>
                    <a:lstStyle/>
                    <a:p>
                      <a:pPr algn="ctr" fontAlgn="b"/>
                      <a:r>
                        <a:rPr lang="zh-CN" altLang="en-US" sz="2000" u="none" strike="noStrike">
                          <a:effectLst/>
                        </a:rPr>
                        <a:t>参与程度</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7.5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8.5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9.25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8.75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648244813"/>
                  </a:ext>
                </a:extLst>
              </a:tr>
              <a:tr h="443057">
                <a:tc>
                  <a:txBody>
                    <a:bodyPr/>
                    <a:lstStyle/>
                    <a:p>
                      <a:pPr algn="ctr" fontAlgn="b"/>
                      <a:r>
                        <a:rPr lang="zh-CN" altLang="en-US" sz="2000" u="none" strike="noStrike">
                          <a:effectLst/>
                        </a:rPr>
                        <a:t>工作规范</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8.1</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8.25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7.75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8.25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8.25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446240560"/>
                  </a:ext>
                </a:extLst>
              </a:tr>
              <a:tr h="443057">
                <a:tc>
                  <a:txBody>
                    <a:bodyPr/>
                    <a:lstStyle/>
                    <a:p>
                      <a:pPr algn="ctr" fontAlgn="b"/>
                      <a:r>
                        <a:rPr lang="zh-CN" altLang="en-US" sz="2000" u="none" strike="noStrike">
                          <a:effectLst/>
                        </a:rPr>
                        <a:t>工作态度</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8.6</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8.5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9.5</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a:effectLst/>
                        </a:rPr>
                        <a:t>9</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7.75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2000" u="none" strike="noStrike" dirty="0">
                          <a:effectLst/>
                        </a:rPr>
                        <a:t>8.25</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591890734"/>
                  </a:ext>
                </a:extLst>
              </a:tr>
            </a:tbl>
          </a:graphicData>
        </a:graphic>
      </p:graphicFrame>
    </p:spTree>
    <p:extLst>
      <p:ext uri="{BB962C8B-B14F-4D97-AF65-F5344CB8AC3E}">
        <p14:creationId xmlns:p14="http://schemas.microsoft.com/office/powerpoint/2010/main" val="9090761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4698722"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阶段组员</a:t>
            </a:r>
            <a:r>
              <a:rPr lang="zh-CN" altLang="en-US" sz="3200">
                <a:solidFill>
                  <a:schemeClr val="bg1">
                    <a:lumMod val="95000"/>
                  </a:schemeClr>
                </a:solidFill>
                <a:latin typeface="微软雅黑" panose="020B0503020204020204" pitchFamily="34" charset="-122"/>
                <a:ea typeface="微软雅黑" panose="020B0503020204020204" pitchFamily="34" charset="-122"/>
              </a:rPr>
              <a:t>绩效考评雷达图</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10" name="图表 9">
            <a:extLst>
              <a:ext uri="{FF2B5EF4-FFF2-40B4-BE49-F238E27FC236}">
                <a16:creationId xmlns:a16="http://schemas.microsoft.com/office/drawing/2014/main" id="{8FC33E10-60CA-4913-80BF-E8D5F8F833AC}"/>
              </a:ext>
            </a:extLst>
          </p:cNvPr>
          <p:cNvGraphicFramePr>
            <a:graphicFrameLocks/>
          </p:cNvGraphicFramePr>
          <p:nvPr>
            <p:extLst>
              <p:ext uri="{D42A27DB-BD31-4B8C-83A1-F6EECF244321}">
                <p14:modId xmlns:p14="http://schemas.microsoft.com/office/powerpoint/2010/main" val="4047838546"/>
              </p:ext>
            </p:extLst>
          </p:nvPr>
        </p:nvGraphicFramePr>
        <p:xfrm>
          <a:off x="1046491" y="1450964"/>
          <a:ext cx="3262038" cy="268615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图表 10">
            <a:extLst>
              <a:ext uri="{FF2B5EF4-FFF2-40B4-BE49-F238E27FC236}">
                <a16:creationId xmlns:a16="http://schemas.microsoft.com/office/drawing/2014/main" id="{4406EDF4-ECAF-49D4-AA78-7B83342CD8B5}"/>
              </a:ext>
            </a:extLst>
          </p:cNvPr>
          <p:cNvGraphicFramePr>
            <a:graphicFrameLocks/>
          </p:cNvGraphicFramePr>
          <p:nvPr>
            <p:extLst>
              <p:ext uri="{D42A27DB-BD31-4B8C-83A1-F6EECF244321}">
                <p14:modId xmlns:p14="http://schemas.microsoft.com/office/powerpoint/2010/main" val="4109289684"/>
              </p:ext>
            </p:extLst>
          </p:nvPr>
        </p:nvGraphicFramePr>
        <p:xfrm>
          <a:off x="4308529" y="1459112"/>
          <a:ext cx="3262038" cy="267800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图表 11">
            <a:extLst>
              <a:ext uri="{FF2B5EF4-FFF2-40B4-BE49-F238E27FC236}">
                <a16:creationId xmlns:a16="http://schemas.microsoft.com/office/drawing/2014/main" id="{AC0D8917-31D4-43DD-8A41-36A481EF7A61}"/>
              </a:ext>
            </a:extLst>
          </p:cNvPr>
          <p:cNvGraphicFramePr>
            <a:graphicFrameLocks/>
          </p:cNvGraphicFramePr>
          <p:nvPr>
            <p:extLst>
              <p:ext uri="{D42A27DB-BD31-4B8C-83A1-F6EECF244321}">
                <p14:modId xmlns:p14="http://schemas.microsoft.com/office/powerpoint/2010/main" val="745590345"/>
              </p:ext>
            </p:extLst>
          </p:nvPr>
        </p:nvGraphicFramePr>
        <p:xfrm>
          <a:off x="7570567" y="1459112"/>
          <a:ext cx="3262038" cy="268615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图表 12">
            <a:extLst>
              <a:ext uri="{FF2B5EF4-FFF2-40B4-BE49-F238E27FC236}">
                <a16:creationId xmlns:a16="http://schemas.microsoft.com/office/drawing/2014/main" id="{9299B5B5-6A94-4D58-B1C3-A10BA2110697}"/>
              </a:ext>
            </a:extLst>
          </p:cNvPr>
          <p:cNvGraphicFramePr>
            <a:graphicFrameLocks/>
          </p:cNvGraphicFramePr>
          <p:nvPr>
            <p:extLst>
              <p:ext uri="{D42A27DB-BD31-4B8C-83A1-F6EECF244321}">
                <p14:modId xmlns:p14="http://schemas.microsoft.com/office/powerpoint/2010/main" val="2960965890"/>
              </p:ext>
            </p:extLst>
          </p:nvPr>
        </p:nvGraphicFramePr>
        <p:xfrm>
          <a:off x="2516286" y="4137115"/>
          <a:ext cx="3259100" cy="267800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图表 13">
            <a:extLst>
              <a:ext uri="{FF2B5EF4-FFF2-40B4-BE49-F238E27FC236}">
                <a16:creationId xmlns:a16="http://schemas.microsoft.com/office/drawing/2014/main" id="{F1C1982B-9B8B-4558-852F-1C8E9AB0D2AF}"/>
              </a:ext>
            </a:extLst>
          </p:cNvPr>
          <p:cNvGraphicFramePr>
            <a:graphicFrameLocks/>
          </p:cNvGraphicFramePr>
          <p:nvPr>
            <p:extLst>
              <p:ext uri="{D42A27DB-BD31-4B8C-83A1-F6EECF244321}">
                <p14:modId xmlns:p14="http://schemas.microsoft.com/office/powerpoint/2010/main" val="1165715307"/>
              </p:ext>
            </p:extLst>
          </p:nvPr>
        </p:nvGraphicFramePr>
        <p:xfrm>
          <a:off x="5775387" y="4125291"/>
          <a:ext cx="3259100" cy="268207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51677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p:cNvSpPr txBox="1"/>
          <p:nvPr/>
        </p:nvSpPr>
        <p:spPr>
          <a:xfrm>
            <a:off x="1722276" y="1587736"/>
            <a:ext cx="6801237" cy="461665"/>
          </a:xfrm>
          <a:prstGeom prst="rect">
            <a:avLst/>
          </a:prstGeom>
          <a:noFill/>
        </p:spPr>
        <p:txBody>
          <a:bodyPr wrap="square" rtlCol="0">
            <a:spAutoFit/>
          </a:bodyPr>
          <a:lstStyle/>
          <a:p>
            <a:r>
              <a:rPr lang="en-US" altLang="zh-CN" sz="2400" dirty="0">
                <a:solidFill>
                  <a:schemeClr val="bg1">
                    <a:lumMod val="95000"/>
                  </a:schemeClr>
                </a:solidFill>
              </a:rPr>
              <a:t>[1]</a:t>
            </a:r>
            <a:r>
              <a:rPr lang="zh-CN" altLang="en-US" sz="2400" dirty="0">
                <a:solidFill>
                  <a:schemeClr val="bg1">
                    <a:lumMod val="95000"/>
                  </a:schemeClr>
                </a:solidFill>
              </a:rPr>
              <a:t> </a:t>
            </a:r>
            <a:r>
              <a:rPr lang="en-US" altLang="zh-CN" sz="2400" dirty="0">
                <a:solidFill>
                  <a:schemeClr val="bg1">
                    <a:lumMod val="95000"/>
                  </a:schemeClr>
                </a:solidFill>
              </a:rPr>
              <a:t>ISO9001</a:t>
            </a:r>
            <a:r>
              <a:rPr lang="zh-CN" altLang="en-US" sz="2400" dirty="0">
                <a:solidFill>
                  <a:schemeClr val="bg1">
                    <a:lumMod val="95000"/>
                  </a:schemeClr>
                </a:solidFill>
              </a:rPr>
              <a:t>标准文档模板</a:t>
            </a:r>
            <a:r>
              <a:rPr lang="en-US" altLang="zh-CN" sz="2400" dirty="0">
                <a:solidFill>
                  <a:schemeClr val="bg1">
                    <a:lumMod val="95000"/>
                  </a:schemeClr>
                </a:solidFill>
              </a:rPr>
              <a:t>.《</a:t>
            </a:r>
            <a:r>
              <a:rPr lang="zh-CN" altLang="en-US" sz="2400" dirty="0">
                <a:solidFill>
                  <a:schemeClr val="bg1">
                    <a:lumMod val="95000"/>
                  </a:schemeClr>
                </a:solidFill>
              </a:rPr>
              <a:t>项目开发计划</a:t>
            </a:r>
            <a:r>
              <a:rPr lang="en-US" altLang="zh-CN" sz="2400" dirty="0">
                <a:solidFill>
                  <a:schemeClr val="bg1">
                    <a:lumMod val="95000"/>
                  </a:schemeClr>
                </a:solidFill>
              </a:rPr>
              <a:t>》</a:t>
            </a:r>
            <a:r>
              <a:rPr lang="zh-CN" altLang="en-US" sz="2400" dirty="0">
                <a:solidFill>
                  <a:schemeClr val="bg1">
                    <a:lumMod val="95000"/>
                  </a:schemeClr>
                </a:solidFill>
              </a:rPr>
              <a:t>（主）</a:t>
            </a:r>
          </a:p>
        </p:txBody>
      </p:sp>
      <p:sp>
        <p:nvSpPr>
          <p:cNvPr id="59" name="矩形 58"/>
          <p:cNvSpPr/>
          <p:nvPr/>
        </p:nvSpPr>
        <p:spPr>
          <a:xfrm>
            <a:off x="1805410" y="32954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参考资料</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61" name="组合 60"/>
          <p:cNvGrpSpPr/>
          <p:nvPr/>
        </p:nvGrpSpPr>
        <p:grpSpPr>
          <a:xfrm>
            <a:off x="1046490" y="578744"/>
            <a:ext cx="680710" cy="680710"/>
            <a:chOff x="5519057" y="1743193"/>
            <a:chExt cx="1162288" cy="1162288"/>
          </a:xfrm>
        </p:grpSpPr>
        <p:sp>
          <p:nvSpPr>
            <p:cNvPr id="62" name="矩形 61"/>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3" name="文本框 62"/>
            <p:cNvSpPr txBox="1"/>
            <p:nvPr/>
          </p:nvSpPr>
          <p:spPr>
            <a:xfrm>
              <a:off x="5519057" y="1832674"/>
              <a:ext cx="1153887" cy="998482"/>
            </a:xfrm>
            <a:prstGeom prst="rect">
              <a:avLst/>
            </a:prstGeom>
            <a:noFill/>
          </p:spPr>
          <p:txBody>
            <a:bodyPr wrap="square" rtlCol="0">
              <a:spAutoFit/>
            </a:bodyPr>
            <a:lstStyle/>
            <a:p>
              <a:pPr algn="ctr"/>
              <a:endParaRPr lang="zh-CN" altLang="en-US" sz="3200" dirty="0">
                <a:ln w="28575">
                  <a:noFill/>
                </a:ln>
                <a:solidFill>
                  <a:schemeClr val="bg1"/>
                </a:solidFill>
                <a:latin typeface="微软雅黑" panose="020B0503020204020204" pitchFamily="34" charset="-122"/>
                <a:ea typeface="微软雅黑" panose="020B0503020204020204" pitchFamily="34" charset="-122"/>
              </a:endParaRPr>
            </a:p>
          </p:txBody>
        </p:sp>
      </p:grpSp>
      <p:sp>
        <p:nvSpPr>
          <p:cNvPr id="108" name="文本框 107">
            <a:extLst>
              <a:ext uri="{FF2B5EF4-FFF2-40B4-BE49-F238E27FC236}">
                <a16:creationId xmlns:a16="http://schemas.microsoft.com/office/drawing/2014/main" id="{3C377B7F-B76F-457D-8359-3553AC0F4E1B}"/>
              </a:ext>
            </a:extLst>
          </p:cNvPr>
          <p:cNvSpPr txBox="1"/>
          <p:nvPr/>
        </p:nvSpPr>
        <p:spPr>
          <a:xfrm>
            <a:off x="1605897" y="2178463"/>
            <a:ext cx="6573822" cy="830997"/>
          </a:xfrm>
          <a:prstGeom prst="rect">
            <a:avLst/>
          </a:prstGeom>
          <a:noFill/>
        </p:spPr>
        <p:txBody>
          <a:bodyPr wrap="square" rtlCol="0">
            <a:spAutoFit/>
          </a:bodyPr>
          <a:lstStyle/>
          <a:p>
            <a:pPr algn="ctr"/>
            <a:r>
              <a:rPr lang="en-US" altLang="zh-CN" sz="2400" dirty="0">
                <a:solidFill>
                  <a:schemeClr val="bg1">
                    <a:lumMod val="95000"/>
                  </a:schemeClr>
                </a:solidFill>
              </a:rPr>
              <a:t>[2] ISO9000-3.ISO9001</a:t>
            </a:r>
            <a:r>
              <a:rPr lang="zh-CN" altLang="en-US" sz="2400" dirty="0">
                <a:solidFill>
                  <a:schemeClr val="bg1">
                    <a:lumMod val="95000"/>
                  </a:schemeClr>
                </a:solidFill>
              </a:rPr>
              <a:t>标准在计算机软件开发、支持、安装和维护上的应用</a:t>
            </a:r>
            <a:r>
              <a:rPr lang="en-US" altLang="zh-CN" sz="2400" dirty="0">
                <a:solidFill>
                  <a:schemeClr val="bg1">
                    <a:lumMod val="95000"/>
                  </a:schemeClr>
                </a:solidFill>
              </a:rPr>
              <a:t>. </a:t>
            </a:r>
            <a:endParaRPr lang="zh-CN" altLang="en-US" sz="2400" dirty="0">
              <a:solidFill>
                <a:schemeClr val="bg1">
                  <a:lumMod val="95000"/>
                </a:schemeClr>
              </a:solidFill>
            </a:endParaRPr>
          </a:p>
        </p:txBody>
      </p:sp>
      <p:sp>
        <p:nvSpPr>
          <p:cNvPr id="109" name="文本框 108">
            <a:extLst>
              <a:ext uri="{FF2B5EF4-FFF2-40B4-BE49-F238E27FC236}">
                <a16:creationId xmlns:a16="http://schemas.microsoft.com/office/drawing/2014/main" id="{1882D554-234E-4EC2-A867-A09B9F56CEC6}"/>
              </a:ext>
            </a:extLst>
          </p:cNvPr>
          <p:cNvSpPr txBox="1"/>
          <p:nvPr/>
        </p:nvSpPr>
        <p:spPr>
          <a:xfrm>
            <a:off x="1572652" y="3138523"/>
            <a:ext cx="6573822" cy="830997"/>
          </a:xfrm>
          <a:prstGeom prst="rect">
            <a:avLst/>
          </a:prstGeom>
          <a:noFill/>
        </p:spPr>
        <p:txBody>
          <a:bodyPr wrap="square" rtlCol="0">
            <a:spAutoFit/>
          </a:bodyPr>
          <a:lstStyle/>
          <a:p>
            <a:pPr algn="ctr"/>
            <a:r>
              <a:rPr lang="en-US" altLang="zh-CN" sz="2400" dirty="0">
                <a:solidFill>
                  <a:schemeClr val="bg1">
                    <a:lumMod val="95000"/>
                  </a:schemeClr>
                </a:solidFill>
              </a:rPr>
              <a:t>[3] GB/T 8567-2006《</a:t>
            </a:r>
            <a:r>
              <a:rPr lang="zh-CN" altLang="en-US" sz="2400" dirty="0">
                <a:solidFill>
                  <a:schemeClr val="bg1">
                    <a:lumMod val="95000"/>
                  </a:schemeClr>
                </a:solidFill>
              </a:rPr>
              <a:t>计算机软件文档编制规范</a:t>
            </a:r>
            <a:r>
              <a:rPr lang="en-US" altLang="zh-CN" sz="2400" dirty="0">
                <a:solidFill>
                  <a:schemeClr val="bg1">
                    <a:lumMod val="95000"/>
                  </a:schemeClr>
                </a:solidFill>
              </a:rPr>
              <a:t>GB-T8567-2006》</a:t>
            </a:r>
            <a:endParaRPr lang="zh-CN" altLang="en-US" sz="2400" dirty="0">
              <a:solidFill>
                <a:schemeClr val="bg1">
                  <a:lumMod val="95000"/>
                </a:schemeClr>
              </a:solidFill>
            </a:endParaRPr>
          </a:p>
        </p:txBody>
      </p:sp>
      <p:sp>
        <p:nvSpPr>
          <p:cNvPr id="110" name="文本框 109">
            <a:extLst>
              <a:ext uri="{FF2B5EF4-FFF2-40B4-BE49-F238E27FC236}">
                <a16:creationId xmlns:a16="http://schemas.microsoft.com/office/drawing/2014/main" id="{69685E26-3C02-460E-9910-CE1EDF3F0A71}"/>
              </a:ext>
            </a:extLst>
          </p:cNvPr>
          <p:cNvSpPr txBox="1"/>
          <p:nvPr/>
        </p:nvSpPr>
        <p:spPr>
          <a:xfrm>
            <a:off x="1722275" y="4039083"/>
            <a:ext cx="6573822" cy="461665"/>
          </a:xfrm>
          <a:prstGeom prst="rect">
            <a:avLst/>
          </a:prstGeom>
          <a:noFill/>
        </p:spPr>
        <p:txBody>
          <a:bodyPr wrap="square" rtlCol="0">
            <a:spAutoFit/>
          </a:bodyPr>
          <a:lstStyle/>
          <a:p>
            <a:r>
              <a:rPr lang="en-US" altLang="zh-CN" sz="2400" dirty="0">
                <a:solidFill>
                  <a:schemeClr val="bg1">
                    <a:lumMod val="95000"/>
                  </a:schemeClr>
                </a:solidFill>
              </a:rPr>
              <a:t>[4] C2-PRD-</a:t>
            </a:r>
            <a:r>
              <a:rPr lang="zh-CN" altLang="en-US" sz="2400" dirty="0">
                <a:solidFill>
                  <a:schemeClr val="bg1">
                    <a:lumMod val="95000"/>
                  </a:schemeClr>
                </a:solidFill>
              </a:rPr>
              <a:t>项目描述</a:t>
            </a:r>
            <a:r>
              <a:rPr lang="en-US" altLang="zh-CN" sz="2400" dirty="0">
                <a:solidFill>
                  <a:schemeClr val="bg1">
                    <a:lumMod val="95000"/>
                  </a:schemeClr>
                </a:solidFill>
              </a:rPr>
              <a:t>-2018</a:t>
            </a:r>
            <a:endParaRPr lang="zh-CN" altLang="en-US" sz="2400" dirty="0">
              <a:solidFill>
                <a:schemeClr val="bg1">
                  <a:lumMod val="95000"/>
                </a:schemeClr>
              </a:solidFill>
            </a:endParaRPr>
          </a:p>
        </p:txBody>
      </p:sp>
      <p:sp>
        <p:nvSpPr>
          <p:cNvPr id="111" name="文本框 110">
            <a:extLst>
              <a:ext uri="{FF2B5EF4-FFF2-40B4-BE49-F238E27FC236}">
                <a16:creationId xmlns:a16="http://schemas.microsoft.com/office/drawing/2014/main" id="{4A2A482B-3184-467A-8D66-D81B6EAE41B7}"/>
              </a:ext>
            </a:extLst>
          </p:cNvPr>
          <p:cNvSpPr txBox="1"/>
          <p:nvPr/>
        </p:nvSpPr>
        <p:spPr>
          <a:xfrm>
            <a:off x="1722275" y="4749629"/>
            <a:ext cx="6573822" cy="461665"/>
          </a:xfrm>
          <a:prstGeom prst="rect">
            <a:avLst/>
          </a:prstGeom>
          <a:noFill/>
        </p:spPr>
        <p:txBody>
          <a:bodyPr wrap="square" rtlCol="0">
            <a:spAutoFit/>
          </a:bodyPr>
          <a:lstStyle/>
          <a:p>
            <a:r>
              <a:rPr lang="en-US" altLang="zh-CN" sz="2400" dirty="0">
                <a:solidFill>
                  <a:schemeClr val="bg1">
                    <a:lumMod val="95000"/>
                  </a:schemeClr>
                </a:solidFill>
              </a:rPr>
              <a:t>[5] </a:t>
            </a:r>
            <a:r>
              <a:rPr lang="zh-CN" altLang="en-US" sz="2400" dirty="0">
                <a:solidFill>
                  <a:schemeClr val="bg1">
                    <a:lumMod val="95000"/>
                  </a:schemeClr>
                </a:solidFill>
              </a:rPr>
              <a:t>张海藩</a:t>
            </a:r>
            <a:r>
              <a:rPr lang="en-US" altLang="zh-CN" sz="2400" dirty="0">
                <a:solidFill>
                  <a:schemeClr val="bg1">
                    <a:lumMod val="95000"/>
                  </a:schemeClr>
                </a:solidFill>
              </a:rPr>
              <a:t>,</a:t>
            </a:r>
            <a:r>
              <a:rPr lang="zh-CN" altLang="en-US" sz="2400" dirty="0">
                <a:solidFill>
                  <a:schemeClr val="bg1">
                    <a:lumMod val="95000"/>
                  </a:schemeClr>
                </a:solidFill>
              </a:rPr>
              <a:t>牟永敏</a:t>
            </a:r>
            <a:r>
              <a:rPr lang="en-US" altLang="zh-CN" sz="2400" dirty="0">
                <a:solidFill>
                  <a:schemeClr val="bg1">
                    <a:lumMod val="95000"/>
                  </a:schemeClr>
                </a:solidFill>
              </a:rPr>
              <a:t>.</a:t>
            </a:r>
            <a:r>
              <a:rPr lang="zh-CN" altLang="en-US" sz="2400" dirty="0">
                <a:solidFill>
                  <a:schemeClr val="bg1">
                    <a:lumMod val="95000"/>
                  </a:schemeClr>
                </a:solidFill>
              </a:rPr>
              <a:t>软件工程导论（第六版）</a:t>
            </a:r>
          </a:p>
        </p:txBody>
      </p:sp>
      <p:sp>
        <p:nvSpPr>
          <p:cNvPr id="11" name="文本框 10">
            <a:extLst>
              <a:ext uri="{FF2B5EF4-FFF2-40B4-BE49-F238E27FC236}">
                <a16:creationId xmlns:a16="http://schemas.microsoft.com/office/drawing/2014/main" id="{2EE4EBED-CCE1-4DCE-A273-63512B2668CD}"/>
              </a:ext>
            </a:extLst>
          </p:cNvPr>
          <p:cNvSpPr txBox="1"/>
          <p:nvPr/>
        </p:nvSpPr>
        <p:spPr>
          <a:xfrm>
            <a:off x="1722275" y="5530371"/>
            <a:ext cx="6573822" cy="461665"/>
          </a:xfrm>
          <a:prstGeom prst="rect">
            <a:avLst/>
          </a:prstGeom>
          <a:noFill/>
        </p:spPr>
        <p:txBody>
          <a:bodyPr wrap="square" rtlCol="0">
            <a:spAutoFit/>
          </a:bodyPr>
          <a:lstStyle/>
          <a:p>
            <a:r>
              <a:rPr lang="en-US" altLang="zh-CN" sz="2400" dirty="0">
                <a:solidFill>
                  <a:schemeClr val="bg1">
                    <a:lumMod val="95000"/>
                  </a:schemeClr>
                </a:solidFill>
              </a:rPr>
              <a:t>[6] PMI ,PMBOK</a:t>
            </a:r>
            <a:r>
              <a:rPr lang="zh-CN" altLang="en-US" sz="2400" dirty="0">
                <a:solidFill>
                  <a:schemeClr val="bg1">
                    <a:lumMod val="95000"/>
                  </a:schemeClr>
                </a:solidFill>
              </a:rPr>
              <a:t>（第六版）</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9"/>
          <p:cNvSpPr txBox="1"/>
          <p:nvPr/>
        </p:nvSpPr>
        <p:spPr>
          <a:xfrm>
            <a:off x="545823" y="1613118"/>
            <a:ext cx="11100354" cy="36317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1500" dirty="0">
                <a:solidFill>
                  <a:schemeClr val="bg1">
                    <a:lumMod val="95000"/>
                  </a:schemeClr>
                </a:solidFill>
                <a:latin typeface="Road Rage" pitchFamily="50" charset="0"/>
                <a:ea typeface="微软雅黑" panose="020B0503020204020204" pitchFamily="34" charset="-122"/>
                <a:cs typeface="Arial" panose="020B0604020202020204" pitchFamily="34" charset="0"/>
              </a:rPr>
              <a:t>THANK YOU</a:t>
            </a:r>
          </a:p>
          <a:p>
            <a:pPr algn="ctr"/>
            <a:r>
              <a:rPr lang="en-US" altLang="zh-CN" sz="11500" dirty="0">
                <a:solidFill>
                  <a:schemeClr val="bg1">
                    <a:lumMod val="95000"/>
                  </a:schemeClr>
                </a:solidFill>
                <a:latin typeface="Road Rage" pitchFamily="50" charset="0"/>
                <a:ea typeface="微软雅黑" panose="020B0503020204020204" pitchFamily="34" charset="-122"/>
                <a:cs typeface="Arial" panose="020B0604020202020204" pitchFamily="34" charset="0"/>
              </a:rPr>
              <a:t>FOR WATCH</a:t>
            </a:r>
            <a:endParaRPr lang="zh-CN" altLang="en-US" sz="11500" dirty="0">
              <a:solidFill>
                <a:schemeClr val="bg1">
                  <a:lumMod val="95000"/>
                </a:schemeClr>
              </a:solidFill>
              <a:latin typeface="Road Rage" pitchFamily="50" charset="0"/>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03</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项目概述</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6231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05330"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软件系统名称</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8" name="文本框 37"/>
          <p:cNvSpPr txBox="1"/>
          <p:nvPr/>
        </p:nvSpPr>
        <p:spPr>
          <a:xfrm>
            <a:off x="2900429" y="2777347"/>
            <a:ext cx="6391141" cy="651653"/>
          </a:xfrm>
          <a:prstGeom prst="rect">
            <a:avLst/>
          </a:prstGeom>
          <a:noFill/>
        </p:spPr>
        <p:txBody>
          <a:bodyPr wrap="square" rtlCol="0">
            <a:spAutoFit/>
          </a:bodyPr>
          <a:lstStyle/>
          <a:p>
            <a:pPr>
              <a:lnSpc>
                <a:spcPct val="125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软件工程系列课程教学辅助网站</a:t>
            </a:r>
          </a:p>
        </p:txBody>
      </p:sp>
    </p:spTree>
    <p:extLst>
      <p:ext uri="{BB962C8B-B14F-4D97-AF65-F5344CB8AC3E}">
        <p14:creationId xmlns:p14="http://schemas.microsoft.com/office/powerpoint/2010/main" val="66356139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19185" y="33080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开发团队</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89"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BEE4A468-01E5-422D-8316-73F3926209AD}"/>
              </a:ext>
            </a:extLst>
          </p:cNvPr>
          <p:cNvGraphicFramePr>
            <a:graphicFrameLocks noGrp="1"/>
          </p:cNvGraphicFramePr>
          <p:nvPr>
            <p:extLst>
              <p:ext uri="{D42A27DB-BD31-4B8C-83A1-F6EECF244321}">
                <p14:modId xmlns:p14="http://schemas.microsoft.com/office/powerpoint/2010/main" val="484577030"/>
              </p:ext>
            </p:extLst>
          </p:nvPr>
        </p:nvGraphicFramePr>
        <p:xfrm>
          <a:off x="705852" y="1496875"/>
          <a:ext cx="10780295" cy="3864249"/>
        </p:xfrm>
        <a:graphic>
          <a:graphicData uri="http://schemas.openxmlformats.org/drawingml/2006/table">
            <a:tbl>
              <a:tblPr firstRow="1" firstCol="1" bandRow="1">
                <a:tableStyleId>{F5AB1C69-6EDB-4FF4-983F-18BD219EF322}</a:tableStyleId>
              </a:tblPr>
              <a:tblGrid>
                <a:gridCol w="1715284">
                  <a:extLst>
                    <a:ext uri="{9D8B030D-6E8A-4147-A177-3AD203B41FA5}">
                      <a16:colId xmlns:a16="http://schemas.microsoft.com/office/drawing/2014/main" val="680845444"/>
                    </a:ext>
                  </a:extLst>
                </a:gridCol>
                <a:gridCol w="1715284">
                  <a:extLst>
                    <a:ext uri="{9D8B030D-6E8A-4147-A177-3AD203B41FA5}">
                      <a16:colId xmlns:a16="http://schemas.microsoft.com/office/drawing/2014/main" val="3256177188"/>
                    </a:ext>
                  </a:extLst>
                </a:gridCol>
                <a:gridCol w="2050543">
                  <a:extLst>
                    <a:ext uri="{9D8B030D-6E8A-4147-A177-3AD203B41FA5}">
                      <a16:colId xmlns:a16="http://schemas.microsoft.com/office/drawing/2014/main" val="3312756636"/>
                    </a:ext>
                  </a:extLst>
                </a:gridCol>
                <a:gridCol w="3555314">
                  <a:extLst>
                    <a:ext uri="{9D8B030D-6E8A-4147-A177-3AD203B41FA5}">
                      <a16:colId xmlns:a16="http://schemas.microsoft.com/office/drawing/2014/main" val="2516314450"/>
                    </a:ext>
                  </a:extLst>
                </a:gridCol>
                <a:gridCol w="1743870">
                  <a:extLst>
                    <a:ext uri="{9D8B030D-6E8A-4147-A177-3AD203B41FA5}">
                      <a16:colId xmlns:a16="http://schemas.microsoft.com/office/drawing/2014/main" val="1122193466"/>
                    </a:ext>
                  </a:extLst>
                </a:gridCol>
              </a:tblGrid>
              <a:tr h="426874">
                <a:tc>
                  <a:txBody>
                    <a:bodyPr/>
                    <a:lstStyle/>
                    <a:p>
                      <a:pPr algn="ctr">
                        <a:lnSpc>
                          <a:spcPct val="150000"/>
                        </a:lnSpc>
                        <a:spcAft>
                          <a:spcPts val="0"/>
                        </a:spcAft>
                      </a:pPr>
                      <a:r>
                        <a:rPr lang="zh-CN" sz="2400" kern="100" dirty="0">
                          <a:effectLst/>
                        </a:rPr>
                        <a:t>姓名</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角色</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手机号码</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邮箱</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地址</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36954720"/>
                  </a:ext>
                </a:extLst>
              </a:tr>
              <a:tr h="675644">
                <a:tc>
                  <a:txBody>
                    <a:bodyPr/>
                    <a:lstStyle/>
                    <a:p>
                      <a:pPr algn="ctr">
                        <a:lnSpc>
                          <a:spcPct val="150000"/>
                        </a:lnSpc>
                        <a:spcAft>
                          <a:spcPts val="0"/>
                        </a:spcAft>
                      </a:pPr>
                      <a:r>
                        <a:rPr lang="zh-CN" sz="2400" kern="100" dirty="0">
                          <a:effectLst/>
                        </a:rPr>
                        <a:t>沈启航</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15988122404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31601404@stu.zucc.edu.cn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10504925"/>
                  </a:ext>
                </a:extLst>
              </a:tr>
              <a:tr h="675644">
                <a:tc>
                  <a:txBody>
                    <a:bodyPr/>
                    <a:lstStyle/>
                    <a:p>
                      <a:pPr algn="ctr">
                        <a:lnSpc>
                          <a:spcPct val="150000"/>
                        </a:lnSpc>
                        <a:spcAft>
                          <a:spcPts val="0"/>
                        </a:spcAft>
                      </a:pPr>
                      <a:r>
                        <a:rPr lang="zh-CN" sz="2400" kern="100">
                          <a:effectLst/>
                        </a:rPr>
                        <a:t>叶柏成</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13588025779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31601411@stu.zucc.edu.cn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15714382"/>
                  </a:ext>
                </a:extLst>
              </a:tr>
              <a:tr h="675644">
                <a:tc>
                  <a:txBody>
                    <a:bodyPr/>
                    <a:lstStyle/>
                    <a:p>
                      <a:pPr algn="ctr">
                        <a:lnSpc>
                          <a:spcPct val="150000"/>
                        </a:lnSpc>
                        <a:spcAft>
                          <a:spcPts val="0"/>
                        </a:spcAft>
                      </a:pPr>
                      <a:r>
                        <a:rPr lang="zh-CN" sz="2400" kern="100">
                          <a:effectLst/>
                        </a:rPr>
                        <a:t>杨以恒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18989678901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31601410@stu.zucc.edu.cn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82494621"/>
                  </a:ext>
                </a:extLst>
              </a:tr>
              <a:tr h="675644">
                <a:tc>
                  <a:txBody>
                    <a:bodyPr/>
                    <a:lstStyle/>
                    <a:p>
                      <a:pPr algn="ctr">
                        <a:lnSpc>
                          <a:spcPct val="150000"/>
                        </a:lnSpc>
                        <a:spcAft>
                          <a:spcPts val="0"/>
                        </a:spcAft>
                      </a:pPr>
                      <a:r>
                        <a:rPr lang="zh-CN" sz="2400" kern="100">
                          <a:effectLst/>
                        </a:rPr>
                        <a:t>徐哲远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15968805302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31601409@stu.zucc.edu.cn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1482989"/>
                  </a:ext>
                </a:extLst>
              </a:tr>
              <a:tr h="675644">
                <a:tc>
                  <a:txBody>
                    <a:bodyPr/>
                    <a:lstStyle/>
                    <a:p>
                      <a:pPr algn="ctr">
                        <a:lnSpc>
                          <a:spcPct val="150000"/>
                        </a:lnSpc>
                        <a:spcAft>
                          <a:spcPts val="0"/>
                        </a:spcAft>
                      </a:pPr>
                      <a:r>
                        <a:rPr lang="zh-CN" sz="2400" kern="100">
                          <a:effectLst/>
                        </a:rPr>
                        <a:t>骆佳俊</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18058735546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31601215@stu.zucc.edu.cn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弘毅</a:t>
                      </a:r>
                      <a:r>
                        <a:rPr lang="en-US" sz="2400" kern="100" dirty="0">
                          <a:effectLst/>
                        </a:rPr>
                        <a:t>B2-206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57443380"/>
                  </a:ext>
                </a:extLst>
              </a:tr>
            </a:tbl>
          </a:graphicData>
        </a:graphic>
      </p:graphicFrame>
    </p:spTree>
    <p:extLst>
      <p:ext uri="{BB962C8B-B14F-4D97-AF65-F5344CB8AC3E}">
        <p14:creationId xmlns:p14="http://schemas.microsoft.com/office/powerpoint/2010/main" val="49314526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5241</Words>
  <Application>Microsoft Office PowerPoint</Application>
  <PresentationFormat>宽屏</PresentationFormat>
  <Paragraphs>1441</Paragraphs>
  <Slides>60</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60</vt:i4>
      </vt:variant>
    </vt:vector>
  </HeadingPairs>
  <TitlesOfParts>
    <vt:vector size="69" baseType="lpstr">
      <vt:lpstr>Road Rage</vt:lpstr>
      <vt:lpstr>等线</vt:lpstr>
      <vt:lpstr>等线 Light</vt:lpstr>
      <vt:lpstr>宋体</vt: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骆 佳俊</cp:lastModifiedBy>
  <cp:revision>177</cp:revision>
  <dcterms:created xsi:type="dcterms:W3CDTF">2017-06-08T06:40:00Z</dcterms:created>
  <dcterms:modified xsi:type="dcterms:W3CDTF">2018-12-07T03:10:03Z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2052-10.1.0.6749</vt:lpwstr>
  </property>
</Properties>
</file>